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9" r:id="rId5"/>
    <p:sldId id="260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6C040B-F6F2-4C47-87D6-E157DD448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590C8CC-D0B9-4E9E-9CD4-983F20D95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774011-D38E-47C8-94F0-2139701E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FB6ED39-40FB-4125-9A3E-07E6AE1F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785292-69A8-4E6C-A70E-3733A3DE5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24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74A4FA-BA03-4547-B572-6361E2D1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AA717CC-798D-401D-8E6C-20E0871C2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D34C7F-4D11-4A33-B09E-0436BEC25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F639F2F-82BE-4E58-948C-121C39914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C65F5F-90D4-481E-ADFD-26EC61B0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891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87A0D32-DF4B-4621-AB36-5B62C977FC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DEA6557-F9BF-48C7-BD40-B396C650E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CEEA5B-DD51-403F-B58E-B9F97A5D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6AA381-9096-4BD3-BB51-8FD06EF67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EAF503-0F24-497E-A7CD-0E9F52C6F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2998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C79412-B46D-4998-B8D1-EFFF0B538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EF1318-7D7F-44DC-86C2-6428E3E6B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249BC2-827B-4537-BC75-C36D9BD34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4010FA-77CC-4C20-9984-873D568B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04DE1F-BD46-43E0-AD4F-73FB1DF6A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81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BFDDDA-D64C-4EB2-9D68-783B4BBE8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D8F9B5-0BE0-4DDC-BCC4-5B8514D94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A04BFF-8811-4121-94E9-007F0080D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F1624B-4FA0-4AF1-AD94-0DA4BC6F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85743B-E2E7-4B45-A8FD-13107DE0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8988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26C44A-6C98-4D98-BAA0-368292074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E224EF-F59F-472A-B2C5-6D3ED2BB6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720EC1-57A3-433B-984B-31716A732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0058561-ACB2-432C-A85A-2A85BA03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22DCB8C-CA4D-4955-859F-4223752CE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DF22DF-F41E-48CC-BC4E-A42634EE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064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35858E-09EF-4F3D-9FD4-E57522845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F982FC-4E0C-4EE1-8E56-0371B1D80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36AF2D-CAD8-4FB6-9114-2D0BCA51F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FF4D38E-5DCA-4C76-8121-5039BDA5B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947A4CC-6F6E-4B0C-937D-820418D5EC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4383D5D-775A-4AB7-A7F4-5761CC70E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AD92434-20F3-4038-B8A0-55AB3D762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7CE5AD6-F785-471D-8021-D108AFF1D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818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D04111-DD4C-4256-8A33-07A9ACAA1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A3E860A-79C1-419C-A135-3FA6E04F3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9B8BEAE-82D4-426B-B929-09D33FCE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777B0AC-BE55-4442-B906-C754E198F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0388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D977F8E-F254-4D3F-88A6-87CF6DAF5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81C866A-C0C7-47AF-892C-745B07A9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65EFA0E-D3A0-40CD-BE23-7B11CC36B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05043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9B6E66-9861-49CD-B884-771B1F64B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3DE517-69A4-4E0D-A021-ECD9634FD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ECE26C-8684-4035-A976-7236FE69C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509F983-25E5-45EB-A09D-6F126B43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2EB8ACF-89AF-4833-904B-3848A7CE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3CE4D0-E4D5-48A5-8978-088BD7E3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391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E614CA-E63C-425C-AFCE-049B69FB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886A085-5FA9-4099-BCAE-F4CB613F73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244D38A-AC14-4946-A38B-4A5AD0383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BCF2CDD-C01D-4F95-A45E-D726FAB3F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E42E73-5AC7-4AE8-B39D-94BDC38AF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3AE250-8880-442E-A195-0C84E574F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1655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E662879-2AC4-46E5-A90F-31F7D97B2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48E18F-7379-4090-BAF7-F832570C5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6F710F-1C52-4F9D-9F5A-5C63FB07D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A6B90-CC20-4FB8-931A-0EDB43882826}" type="datetimeFigureOut">
              <a:rPr lang="en-NZ" smtClean="0"/>
              <a:t>2/11/2018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729A18-FAA4-4EDA-8747-6B3320F27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107FD2-63DB-49A6-B8CD-5A1AAE1310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6F465-98D3-480F-82E4-01D9DB564AA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6744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EEE8BB-017D-47F0-8088-BB55CC0416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India –NZ trade : Current Trends and Looking ahead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BEC035C-510C-430B-B133-EC4BF6471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063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NZ" sz="3200" dirty="0"/>
              <a:t>Rahul Sen</a:t>
            </a:r>
          </a:p>
          <a:p>
            <a:r>
              <a:rPr lang="en-NZ" dirty="0"/>
              <a:t>Senior Lecturer, School of Economics, </a:t>
            </a:r>
          </a:p>
          <a:p>
            <a:r>
              <a:rPr lang="en-NZ" dirty="0"/>
              <a:t>Faculty of Business Economics and Law, AUT University, Auckland </a:t>
            </a:r>
          </a:p>
          <a:p>
            <a:r>
              <a:rPr lang="en-NZ" dirty="0"/>
              <a:t>Fellow, NZIRI Wellington</a:t>
            </a:r>
          </a:p>
        </p:txBody>
      </p:sp>
    </p:spTree>
    <p:extLst>
      <p:ext uri="{BB962C8B-B14F-4D97-AF65-F5344CB8AC3E}">
        <p14:creationId xmlns:p14="http://schemas.microsoft.com/office/powerpoint/2010/main" val="2423810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39E5DF-5965-49DB-B98F-A01F818C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493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dirty="0"/>
              <a:t>New Zealand's total trade in Goods and Services</a:t>
            </a:r>
            <a:br>
              <a:rPr lang="en-US" sz="2700" b="1" dirty="0"/>
            </a:br>
            <a:r>
              <a:rPr lang="en-US" sz="2700" b="1" dirty="0"/>
              <a:t>By top 10 trading partners and India (Year-end December 2017)</a:t>
            </a:r>
            <a:r>
              <a:rPr lang="en-US" b="1" dirty="0"/>
              <a:t/>
            </a:r>
            <a:br>
              <a:rPr lang="en-US" b="1" dirty="0"/>
            </a:br>
            <a:endParaRPr lang="en-NZ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54064945-93A5-40AF-B595-B4E5A42DE576}"/>
              </a:ext>
            </a:extLst>
          </p:cNvPr>
          <p:cNvGraphicFramePr>
            <a:graphicFrameLocks noGrp="1"/>
          </p:cNvGraphicFramePr>
          <p:nvPr/>
        </p:nvGraphicFramePr>
        <p:xfrm>
          <a:off x="695325" y="1614488"/>
          <a:ext cx="8305799" cy="3857622"/>
        </p:xfrm>
        <a:graphic>
          <a:graphicData uri="http://schemas.openxmlformats.org/drawingml/2006/table">
            <a:tbl>
              <a:tblPr firstRow="1" firstCol="1" bandRow="1"/>
              <a:tblGrid>
                <a:gridCol w="740528">
                  <a:extLst>
                    <a:ext uri="{9D8B030D-6E8A-4147-A177-3AD203B41FA5}">
                      <a16:colId xmlns:a16="http://schemas.microsoft.com/office/drawing/2014/main" xmlns="" val="3295336545"/>
                    </a:ext>
                  </a:extLst>
                </a:gridCol>
                <a:gridCol w="2389884">
                  <a:extLst>
                    <a:ext uri="{9D8B030D-6E8A-4147-A177-3AD203B41FA5}">
                      <a16:colId xmlns:a16="http://schemas.microsoft.com/office/drawing/2014/main" xmlns="" val="2426399863"/>
                    </a:ext>
                  </a:extLst>
                </a:gridCol>
                <a:gridCol w="1069558">
                  <a:extLst>
                    <a:ext uri="{9D8B030D-6E8A-4147-A177-3AD203B41FA5}">
                      <a16:colId xmlns:a16="http://schemas.microsoft.com/office/drawing/2014/main" xmlns="" val="3394413021"/>
                    </a:ext>
                  </a:extLst>
                </a:gridCol>
                <a:gridCol w="1073765">
                  <a:extLst>
                    <a:ext uri="{9D8B030D-6E8A-4147-A177-3AD203B41FA5}">
                      <a16:colId xmlns:a16="http://schemas.microsoft.com/office/drawing/2014/main" xmlns="" val="730389046"/>
                    </a:ext>
                  </a:extLst>
                </a:gridCol>
                <a:gridCol w="1192417">
                  <a:extLst>
                    <a:ext uri="{9D8B030D-6E8A-4147-A177-3AD203B41FA5}">
                      <a16:colId xmlns:a16="http://schemas.microsoft.com/office/drawing/2014/main" xmlns="" val="4263628842"/>
                    </a:ext>
                  </a:extLst>
                </a:gridCol>
                <a:gridCol w="1713312">
                  <a:extLst>
                    <a:ext uri="{9D8B030D-6E8A-4147-A177-3AD203B41FA5}">
                      <a16:colId xmlns:a16="http://schemas.microsoft.com/office/drawing/2014/main" xmlns="" val="2633799744"/>
                    </a:ext>
                  </a:extLst>
                </a:gridCol>
                <a:gridCol w="126335">
                  <a:extLst>
                    <a:ext uri="{9D8B030D-6E8A-4147-A177-3AD203B41FA5}">
                      <a16:colId xmlns:a16="http://schemas.microsoft.com/office/drawing/2014/main" xmlns="" val="1540606608"/>
                    </a:ext>
                  </a:extLst>
                </a:gridCol>
              </a:tblGrid>
              <a:tr h="255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Rank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Trading partner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Two-way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Trade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4157161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exports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imports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trade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balance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1802355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NZ$(million)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7428503"/>
                  </a:ext>
                </a:extLst>
              </a:tr>
              <a:tr h="534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China, People's Republic of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14817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11265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26081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3552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24395047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Australia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13624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11956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25580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1668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9095564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European Union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8614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12981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21595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-4368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4707690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United States of America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8461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8522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16983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-60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816443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Japan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4088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4071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8159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97362395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Singapore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1552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2999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4551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-1447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6696864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Korea, Republic of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1992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2042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4034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-50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2078928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Thailand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2773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3872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-1673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5866045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United Arab Emirates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1015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2131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3145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-1116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7373186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Malaysia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1303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1837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3140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-533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8724429"/>
                  </a:ext>
                </a:extLst>
              </a:tr>
              <a:tr h="2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India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1806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2664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948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573756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9366C08-6EDA-4DB1-95DA-8AFAD3BCC3A5}"/>
              </a:ext>
            </a:extLst>
          </p:cNvPr>
          <p:cNvSpPr/>
          <p:nvPr/>
        </p:nvSpPr>
        <p:spPr>
          <a:xfrm>
            <a:off x="838200" y="5791885"/>
            <a:ext cx="1051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 : Compiled from Statistics New Zealand Goods and Services Trade by Country, Year end December 2017</a:t>
            </a:r>
            <a:endParaRPr kumimoji="0" lang="en-N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1249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3FB67-AFA3-405E-9CFD-38CC6A46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Key items – Goods Exports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BFE828-D4CE-4F9C-9126-12C0B87E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568449"/>
            <a:ext cx="10948988" cy="4924425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Zealand’s exports to India have been heavily concentrated in a few product categories. The top 5 goods exported from New Zealand to India in 2017 constituted 76% of New Zealand’s total merchandise exports to India.</a:t>
            </a:r>
          </a:p>
          <a:p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top commodity item of exports was Logs and Forestry products ($ 252 million), followed by Confidential items ($ 149 million), Wood Pulp ($ 49 million) Wool (38 million), and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Aluminium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($ 36 million)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Logs and Forestry Products (HS-44) is currently the largest individually valued commodity exported to India, constituting a share of 5.4% of total Log and Forestry Exports of New Zealand,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 items has been the second largest value of exports to India constituting a share of 8.5% of total Confidential Items Exports of New Zealand</a:t>
            </a:r>
            <a:endParaRPr lang="en-N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88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3FB67-AFA3-405E-9CFD-38CC6A46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Key trends – Goods exports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BFE828-D4CE-4F9C-9126-12C0B87E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965" y="1690688"/>
            <a:ext cx="11205117" cy="462090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N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Edible Fruits and Nuts</a:t>
            </a:r>
            <a:r>
              <a:rPr lang="en-N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-, </a:t>
            </a:r>
            <a:r>
              <a:rPr lang="en-N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Zealand’s exports of Kiwifruit to India increased by $ 5 million over the 2015-2016, making it one of the drivers of New Zealand’s increased Fruit exports to India in recent years.</a:t>
            </a:r>
            <a:r>
              <a:rPr lang="en-N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The share of India in New Zealand’s total Kiwifruit exports have dropped in 2017 to 0.7% compared to 1.1% a year ago.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N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Dairy produce, that constituted 28% of New Zealand’s total goods exports over this period, had an almost insignificant share of 0.01% in New Zealand’s exports to India, worth only $ 2 million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N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N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70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3FB67-AFA3-405E-9CFD-38CC6A46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Key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BFE828-D4CE-4F9C-9126-12C0B87E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115" y="1690688"/>
            <a:ext cx="11695770" cy="511329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top 5 goods imported by New Zealand from India as of year-end December 2017 constituted about 37% of New Zealand’s total imports from India.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top commodity item of imports was Pharmaceuticals/Medications ($ 64 million), followed by Precious Metals and Gems ($ 63 million), Textiles ($ 38 million), Machinery Equipment and Parts ($ 30 million) and Motor Vehicles ($ 27 million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Pharmaceuticals/Medicines is currently the largest individually valued commodity imported from India, constituted a share of 4.9% of total Pharmaceuticals/Medicines imports of New Zealand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Precious Metals and Gems has been the second largest value of imports from India constituting a share of 17.5% of total Imports of this product category into New Zealand, compared to 13.2% a year ago. The value of Imports in this product category have grown continuously since 2015.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Textiles has been the third largest valued imported commodity constituting a share of 11.3% of total Textile imports of New Zealand. </a:t>
            </a:r>
            <a:endParaRPr lang="en-NZ" sz="8000" dirty="0"/>
          </a:p>
        </p:txBody>
      </p:sp>
    </p:spTree>
    <p:extLst>
      <p:ext uri="{BB962C8B-B14F-4D97-AF65-F5344CB8AC3E}">
        <p14:creationId xmlns:p14="http://schemas.microsoft.com/office/powerpoint/2010/main" val="1703360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3FB67-AFA3-405E-9CFD-38CC6A46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Key trends – Services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BFE828-D4CE-4F9C-9126-12C0B87E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80" y="1959440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bilateral trade in commercial services between New Zealand and India have also been growing rapidly over the years, with exports of commercial services increasing at a much faster pace than its imports.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Notably, in a period of 3 years from year-end December 2014 to 2017, Exports of Commercial Services more than doubled from $ 493 million to $ 1.13 billion. Imports of Commercial Services grew much slower during the same period from $ 185 million to $ 260 million.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79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3FB67-AFA3-405E-9CFD-38CC6A46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357219"/>
            <a:ext cx="10515600" cy="481292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New Zealand-India Exports of Commercial Services by Industry as at December 2017 compared to 2016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E460699E-D371-4CBC-863E-F411BD74D8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720697"/>
              </p:ext>
            </p:extLst>
          </p:nvPr>
        </p:nvGraphicFramePr>
        <p:xfrm>
          <a:off x="381001" y="1055836"/>
          <a:ext cx="7005635" cy="5676161"/>
        </p:xfrm>
        <a:graphic>
          <a:graphicData uri="http://schemas.openxmlformats.org/drawingml/2006/table">
            <a:tbl>
              <a:tblPr firstRow="1" firstCol="1" bandRow="1"/>
              <a:tblGrid>
                <a:gridCol w="1876424">
                  <a:extLst>
                    <a:ext uri="{9D8B030D-6E8A-4147-A177-3AD203B41FA5}">
                      <a16:colId xmlns:a16="http://schemas.microsoft.com/office/drawing/2014/main" xmlns="" val="1868980411"/>
                    </a:ext>
                  </a:extLst>
                </a:gridCol>
                <a:gridCol w="1567286">
                  <a:extLst>
                    <a:ext uri="{9D8B030D-6E8A-4147-A177-3AD203B41FA5}">
                      <a16:colId xmlns:a16="http://schemas.microsoft.com/office/drawing/2014/main" xmlns="" val="3814523569"/>
                    </a:ext>
                  </a:extLst>
                </a:gridCol>
                <a:gridCol w="675768">
                  <a:extLst>
                    <a:ext uri="{9D8B030D-6E8A-4147-A177-3AD203B41FA5}">
                      <a16:colId xmlns:a16="http://schemas.microsoft.com/office/drawing/2014/main" xmlns="" val="1645401967"/>
                    </a:ext>
                  </a:extLst>
                </a:gridCol>
                <a:gridCol w="1060002">
                  <a:extLst>
                    <a:ext uri="{9D8B030D-6E8A-4147-A177-3AD203B41FA5}">
                      <a16:colId xmlns:a16="http://schemas.microsoft.com/office/drawing/2014/main" xmlns="" val="1954715609"/>
                    </a:ext>
                  </a:extLst>
                </a:gridCol>
                <a:gridCol w="1721855">
                  <a:extLst>
                    <a:ext uri="{9D8B030D-6E8A-4147-A177-3AD203B41FA5}">
                      <a16:colId xmlns:a16="http://schemas.microsoft.com/office/drawing/2014/main" xmlns="" val="4019144154"/>
                    </a:ext>
                  </a:extLst>
                </a:gridCol>
                <a:gridCol w="104300">
                  <a:extLst>
                    <a:ext uri="{9D8B030D-6E8A-4147-A177-3AD203B41FA5}">
                      <a16:colId xmlns:a16="http://schemas.microsoft.com/office/drawing/2014/main" xmlns="" val="3897196492"/>
                    </a:ext>
                  </a:extLst>
                </a:gridCol>
              </a:tblGrid>
              <a:tr h="419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NZ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Value of Exports to India (NZ $ million)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Share in total Services Exports to India (%)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08581498"/>
                  </a:ext>
                </a:extLst>
              </a:tr>
              <a:tr h="200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7206712"/>
                  </a:ext>
                </a:extLst>
              </a:tr>
              <a:tr h="419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Transportation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6503195"/>
                  </a:ext>
                </a:extLst>
              </a:tr>
              <a:tr h="639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Charges for the use of intellectual property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841950"/>
                  </a:ext>
                </a:extLst>
              </a:tr>
              <a:tr h="858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Telecommunications, computer, and information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0.3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5046035"/>
                  </a:ext>
                </a:extLst>
              </a:tr>
              <a:tr h="419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Other business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048988"/>
                  </a:ext>
                </a:extLst>
              </a:tr>
              <a:tr h="639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Personal, cultural, and recreational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40182992"/>
                  </a:ext>
                </a:extLst>
              </a:tr>
              <a:tr h="419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Government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1.4</a:t>
                      </a:r>
                      <a:endParaRPr lang="en-NZ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5396472"/>
                  </a:ext>
                </a:extLst>
              </a:tr>
              <a:tr h="419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Business travel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1.0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1945685"/>
                  </a:ext>
                </a:extLst>
              </a:tr>
              <a:tr h="419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Education travel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859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882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81.4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78.3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2736563"/>
                  </a:ext>
                </a:extLst>
              </a:tr>
              <a:tr h="419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Other personal travel services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148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191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13.4</a:t>
                      </a:r>
                      <a:endParaRPr lang="en-N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16.9</a:t>
                      </a:r>
                    </a:p>
                  </a:txBody>
                  <a:tcPr marL="66770" marR="667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3221764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CC16654-EFBD-4662-A685-2B4EF541117F}"/>
              </a:ext>
            </a:extLst>
          </p:cNvPr>
          <p:cNvSpPr/>
          <p:nvPr/>
        </p:nvSpPr>
        <p:spPr>
          <a:xfrm>
            <a:off x="7572374" y="1951672"/>
            <a:ext cx="43862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 : Statistics New Zealand</a:t>
            </a:r>
          </a:p>
          <a:p>
            <a:r>
              <a:rPr lang="en-US" dirty="0"/>
              <a:t>Note: Data is confidential for some service sectors and therefore recorded as a C for that period. Shares are calculated on the basis of final data available.</a:t>
            </a:r>
          </a:p>
        </p:txBody>
      </p:sp>
    </p:spTree>
    <p:extLst>
      <p:ext uri="{BB962C8B-B14F-4D97-AF65-F5344CB8AC3E}">
        <p14:creationId xmlns:p14="http://schemas.microsoft.com/office/powerpoint/2010/main" val="395225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3FB67-AFA3-405E-9CFD-38CC6A46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1292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New Zealand-India Imports of Commercial Services by Industry as at December 2017 compared to 2016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CC16654-EFBD-4662-A685-2B4EF541117F}"/>
              </a:ext>
            </a:extLst>
          </p:cNvPr>
          <p:cNvSpPr/>
          <p:nvPr/>
        </p:nvSpPr>
        <p:spPr>
          <a:xfrm>
            <a:off x="7929562" y="1951672"/>
            <a:ext cx="40290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 : Statistics New Zealand</a:t>
            </a:r>
          </a:p>
          <a:p>
            <a:r>
              <a:rPr lang="en-US" dirty="0"/>
              <a:t>Note: Shares are calculated on the basis of final data available.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CFADE60D-38A0-4730-AFDE-A52D9BAA8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266605"/>
              </p:ext>
            </p:extLst>
          </p:nvPr>
        </p:nvGraphicFramePr>
        <p:xfrm>
          <a:off x="647700" y="1329196"/>
          <a:ext cx="6410327" cy="5176486"/>
        </p:xfrm>
        <a:graphic>
          <a:graphicData uri="http://schemas.openxmlformats.org/drawingml/2006/table">
            <a:tbl>
              <a:tblPr firstRow="1" firstCol="1" bandRow="1"/>
              <a:tblGrid>
                <a:gridCol w="1652588">
                  <a:extLst>
                    <a:ext uri="{9D8B030D-6E8A-4147-A177-3AD203B41FA5}">
                      <a16:colId xmlns:a16="http://schemas.microsoft.com/office/drawing/2014/main" xmlns="" val="2665199340"/>
                    </a:ext>
                  </a:extLst>
                </a:gridCol>
                <a:gridCol w="991176">
                  <a:extLst>
                    <a:ext uri="{9D8B030D-6E8A-4147-A177-3AD203B41FA5}">
                      <a16:colId xmlns:a16="http://schemas.microsoft.com/office/drawing/2014/main" xmlns="" val="2889872534"/>
                    </a:ext>
                  </a:extLst>
                </a:gridCol>
                <a:gridCol w="1161085">
                  <a:extLst>
                    <a:ext uri="{9D8B030D-6E8A-4147-A177-3AD203B41FA5}">
                      <a16:colId xmlns:a16="http://schemas.microsoft.com/office/drawing/2014/main" xmlns="" val="1354296152"/>
                    </a:ext>
                  </a:extLst>
                </a:gridCol>
                <a:gridCol w="1642780">
                  <a:extLst>
                    <a:ext uri="{9D8B030D-6E8A-4147-A177-3AD203B41FA5}">
                      <a16:colId xmlns:a16="http://schemas.microsoft.com/office/drawing/2014/main" xmlns="" val="2783004348"/>
                    </a:ext>
                  </a:extLst>
                </a:gridCol>
                <a:gridCol w="962698">
                  <a:extLst>
                    <a:ext uri="{9D8B030D-6E8A-4147-A177-3AD203B41FA5}">
                      <a16:colId xmlns:a16="http://schemas.microsoft.com/office/drawing/2014/main" xmlns="" val="3441914004"/>
                    </a:ext>
                  </a:extLst>
                </a:gridCol>
              </a:tblGrid>
              <a:tr h="453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Value of Imports from India (NZ $ million)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Share in total Services Imports from India (%)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1092668"/>
                  </a:ext>
                </a:extLst>
              </a:tr>
              <a:tr h="219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4456045"/>
                  </a:ext>
                </a:extLst>
              </a:tr>
              <a:tr h="453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Insurance and pension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134224"/>
                  </a:ext>
                </a:extLst>
              </a:tr>
              <a:tr h="6875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Charges for the use of intellectual property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9302161"/>
                  </a:ext>
                </a:extLst>
              </a:tr>
              <a:tr h="92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Telecommunications, computer, and information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22.0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16.5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5725245"/>
                  </a:ext>
                </a:extLst>
              </a:tr>
              <a:tr h="453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Other business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11.9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2729978"/>
                  </a:ext>
                </a:extLst>
              </a:tr>
              <a:tr h="453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1204352"/>
                  </a:ext>
                </a:extLst>
              </a:tr>
              <a:tr h="453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Business travel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8739469"/>
                  </a:ext>
                </a:extLst>
              </a:tr>
              <a:tr h="453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Education travel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80075"/>
                  </a:ext>
                </a:extLst>
              </a:tr>
              <a:tr h="453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Other personal travel services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55.3</a:t>
                      </a:r>
                      <a:endParaRPr lang="en-N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61.9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57" marR="663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0922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44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D8DDDF-B041-47E0-9C15-1951AE522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Looking Ahead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1D0119-64D0-4367-848B-DA9831996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5976" cy="4667250"/>
          </a:xfrm>
        </p:spPr>
        <p:txBody>
          <a:bodyPr/>
          <a:lstStyle/>
          <a:p>
            <a:r>
              <a:rPr lang="en-NZ" dirty="0"/>
              <a:t>Huge untapped potential for expansion in bilateral trade and investment flows between NZ and India</a:t>
            </a:r>
          </a:p>
          <a:p>
            <a:endParaRPr lang="en-NZ" dirty="0"/>
          </a:p>
          <a:p>
            <a:r>
              <a:rPr lang="en-NZ" dirty="0"/>
              <a:t>Building business relationships to strengthen the economic linkages and diversify the export-import basket is crucial</a:t>
            </a:r>
          </a:p>
          <a:p>
            <a:endParaRPr lang="en-NZ" dirty="0"/>
          </a:p>
          <a:p>
            <a:r>
              <a:rPr lang="en-NZ" dirty="0"/>
              <a:t>US-China  Trade War impact  ?  Yet uncertain !</a:t>
            </a:r>
          </a:p>
        </p:txBody>
      </p:sp>
    </p:spTree>
    <p:extLst>
      <p:ext uri="{BB962C8B-B14F-4D97-AF65-F5344CB8AC3E}">
        <p14:creationId xmlns:p14="http://schemas.microsoft.com/office/powerpoint/2010/main" val="3832329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984</Words>
  <Application>Microsoft Office PowerPoint</Application>
  <PresentationFormat>Widescreen</PresentationFormat>
  <Paragraphs>244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India –NZ trade : Current Trends and Looking ahead </vt:lpstr>
      <vt:lpstr>New Zealand's total trade in Goods and Services By top 10 trading partners and India (Year-end December 2017) </vt:lpstr>
      <vt:lpstr>Key items – Goods Exports</vt:lpstr>
      <vt:lpstr>Key trends – Goods exports</vt:lpstr>
      <vt:lpstr>Key trends</vt:lpstr>
      <vt:lpstr>Key trends – Services trade</vt:lpstr>
      <vt:lpstr>New Zealand-India Exports of Commercial Services by Industry as at December 2017 compared to 2016</vt:lpstr>
      <vt:lpstr>New Zealand-India Imports of Commercial Services by Industry as at December 2017 compared to 2016</vt:lpstr>
      <vt:lpstr>Looking Ahead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 –NZ trade : Current Trends and Looking ahead</dc:title>
  <dc:creator>RAHUL SEN</dc:creator>
  <cp:lastModifiedBy>Teresa Durham</cp:lastModifiedBy>
  <cp:revision>12</cp:revision>
  <dcterms:created xsi:type="dcterms:W3CDTF">2018-08-26T10:21:08Z</dcterms:created>
  <dcterms:modified xsi:type="dcterms:W3CDTF">2018-11-01T22:23:54Z</dcterms:modified>
</cp:coreProperties>
</file>