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60" r:id="rId4"/>
    <p:sldId id="259" r:id="rId5"/>
    <p:sldId id="261" r:id="rId6"/>
    <p:sldId id="287" r:id="rId7"/>
    <p:sldId id="273" r:id="rId8"/>
    <p:sldId id="275" r:id="rId9"/>
    <p:sldId id="277" r:id="rId10"/>
    <p:sldId id="283" r:id="rId11"/>
    <p:sldId id="270" r:id="rId12"/>
    <p:sldId id="266" r:id="rId13"/>
    <p:sldId id="262" r:id="rId14"/>
    <p:sldId id="263" r:id="rId15"/>
    <p:sldId id="267" r:id="rId16"/>
    <p:sldId id="268" r:id="rId17"/>
    <p:sldId id="269" r:id="rId18"/>
    <p:sldId id="271" r:id="rId19"/>
    <p:sldId id="274" r:id="rId20"/>
    <p:sldId id="284" r:id="rId21"/>
    <p:sldId id="278" r:id="rId22"/>
    <p:sldId id="286" r:id="rId2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701"/>
  </p:normalViewPr>
  <p:slideViewPr>
    <p:cSldViewPr snapToGrid="0" snapToObjects="1">
      <p:cViewPr varScale="1">
        <p:scale>
          <a:sx n="94" d="100"/>
          <a:sy n="94" d="100"/>
        </p:scale>
        <p:origin x="3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AU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7F87-100E-8F4F-872B-2A190D804B58}" type="datetimeFigureOut">
              <a:rPr lang="nb-AU" smtClean="0"/>
              <a:t>03/02/2022</a:t>
            </a:fld>
            <a:endParaRPr lang="nb-AU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AU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AU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AU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69C82-BFE5-C441-AABC-2083343DC2CB}" type="slidenum">
              <a:rPr lang="nb-AU" smtClean="0"/>
              <a:t>‹#›</a:t>
            </a:fld>
            <a:endParaRPr lang="nb-AU"/>
          </a:p>
        </p:txBody>
      </p:sp>
    </p:spTree>
    <p:extLst>
      <p:ext uri="{BB962C8B-B14F-4D97-AF65-F5344CB8AC3E}">
        <p14:creationId xmlns:p14="http://schemas.microsoft.com/office/powerpoint/2010/main" val="221357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6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88359-FE43-E444-BDCD-51BD7BD88C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2551471"/>
            <a:ext cx="9144000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aty_of_Waitang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room.co.nz/ece-teachers-essential-workers-in-all-but-name" TargetMode="External"/><Relationship Id="rId2" Type="http://schemas.openxmlformats.org/officeDocument/2006/relationships/hyperlink" Target="https://www.wgtn.ac.nz/education/about/news/1974893-looking-to-our-past-to-understand-the-presen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heconversation.com/fears-loom-for-teens-undergoing-vital-brain-development-during-covid-telling-stories-might-help-155295" TargetMode="External"/><Relationship Id="rId4" Type="http://schemas.openxmlformats.org/officeDocument/2006/relationships/hyperlink" Target="https://www.wgtn.ac.nz/news/2021/02/schools-are-failing-to-identify-high-ability-science-students,-research-show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520C-B2E9-40F7-AF81-FBFA6DD3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NZ" b="1" dirty="0"/>
            </a:br>
            <a:r>
              <a:rPr lang="zh-CN" altLang="en-US" b="1" dirty="0"/>
              <a:t>惠灵顿教育学院</a:t>
            </a:r>
            <a:br>
              <a:rPr lang="en-GB" altLang="zh-CN" b="1" dirty="0"/>
            </a:br>
            <a:r>
              <a:rPr lang="en-GB" altLang="zh-CN" b="1" dirty="0"/>
              <a:t>Faculty of Education </a:t>
            </a:r>
            <a:endParaRPr lang="en-NZ" b="1" dirty="0"/>
          </a:p>
        </p:txBody>
      </p:sp>
      <p:pic>
        <p:nvPicPr>
          <p:cNvPr id="2050" name="Picture 2" descr="https://www.wgtn.ac.nz/__data/assets/image/0003/1886061/varieties/ls_medium.jpg">
            <a:extLst>
              <a:ext uri="{FF2B5EF4-FFF2-40B4-BE49-F238E27FC236}">
                <a16:creationId xmlns:a16="http://schemas.microsoft.com/office/drawing/2014/main" id="{DBAEB1A0-0E8E-48AB-AA01-AC4305CB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94" y="704742"/>
            <a:ext cx="4366953" cy="24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2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E89F-511F-49BA-A9F7-D772E0ED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43"/>
            <a:ext cx="7988531" cy="1252453"/>
          </a:xfrm>
        </p:spPr>
        <p:txBody>
          <a:bodyPr/>
          <a:lstStyle/>
          <a:p>
            <a:r>
              <a:rPr lang="zh-CN" altLang="en-US" b="1" dirty="0"/>
              <a:t>我们的实验室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4B90-1A3F-4A0F-A4B4-D7A445ED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76705" cy="4946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虚拟学习实验室（将于</a:t>
            </a:r>
            <a:r>
              <a:rPr lang="en-US" altLang="zh-CN" sz="2800" dirty="0"/>
              <a:t>2022</a:t>
            </a:r>
            <a:r>
              <a:rPr lang="zh-CN" altLang="en-US" sz="2800" dirty="0"/>
              <a:t>年建立）</a:t>
            </a:r>
            <a:endParaRPr lang="en-GB" altLang="zh-CN" sz="2800" dirty="0"/>
          </a:p>
          <a:p>
            <a:pPr marL="0" indent="0">
              <a:buNone/>
            </a:pPr>
            <a:endParaRPr lang="en-GB" altLang="zh-CN" sz="2800" dirty="0"/>
          </a:p>
          <a:p>
            <a:pPr marL="0" indent="0">
              <a:buNone/>
            </a:pPr>
            <a:r>
              <a:rPr lang="zh-CN" altLang="en-US" sz="2800" dirty="0"/>
              <a:t>该实验室将在全校开展高等教育研究，并：</a:t>
            </a:r>
            <a:endParaRPr lang="en-GB" altLang="zh-CN" sz="2800" dirty="0"/>
          </a:p>
          <a:p>
            <a:r>
              <a:rPr lang="zh-CN" altLang="en-US" sz="2800" dirty="0"/>
              <a:t>组织研究活动；</a:t>
            </a:r>
            <a:endParaRPr lang="en-GB" altLang="zh-CN" sz="2800" dirty="0"/>
          </a:p>
          <a:p>
            <a:r>
              <a:rPr lang="zh-CN" altLang="en-US" sz="2800" dirty="0"/>
              <a:t>关于大学教学方法，建立强大的科研文化；</a:t>
            </a:r>
            <a:endParaRPr lang="en-GB" altLang="zh-CN" sz="2800" dirty="0"/>
          </a:p>
          <a:p>
            <a:r>
              <a:rPr lang="zh-CN" altLang="en-US" sz="2800" dirty="0"/>
              <a:t>寻求国家和国际的专项资金机会；</a:t>
            </a:r>
            <a:endParaRPr lang="en-GB" altLang="zh-CN" sz="2800" dirty="0"/>
          </a:p>
          <a:p>
            <a:r>
              <a:rPr lang="zh-CN" altLang="en-US" sz="2800" dirty="0"/>
              <a:t>与国内和国际合作伙伴建立高质量的战略研究关系。</a:t>
            </a:r>
            <a:r>
              <a:rPr lang="en-NZ" sz="27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98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4DF9-3B15-4A99-A983-437A170D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772"/>
            <a:ext cx="8229600" cy="1143000"/>
          </a:xfrm>
        </p:spPr>
        <p:txBody>
          <a:bodyPr/>
          <a:lstStyle/>
          <a:p>
            <a:r>
              <a:rPr lang="zh-CN" altLang="en-US" b="1" dirty="0"/>
              <a:t>未来规划的虚拟合作中心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5C10F-1E8B-4398-801A-BEE4C8CB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76" y="237605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dirty="0"/>
              <a:t>中国，首都师范大学卓越中心（进展中）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999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6D70-9ECA-46F7-8018-404102C5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战略项目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1DA8-97E0-497A-88CD-70D531AC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在社区</a:t>
            </a:r>
            <a:r>
              <a:rPr lang="en-GB" altLang="zh-CN" dirty="0"/>
              <a:t>/</a:t>
            </a:r>
            <a:r>
              <a:rPr lang="zh-CN" altLang="en-US" dirty="0"/>
              <a:t>行业</a:t>
            </a:r>
            <a:r>
              <a:rPr lang="en-GB" altLang="zh-CN" dirty="0"/>
              <a:t>/</a:t>
            </a:r>
            <a:r>
              <a:rPr lang="zh-CN" altLang="en-US" dirty="0"/>
              <a:t>学校</a:t>
            </a:r>
            <a:r>
              <a:rPr lang="en-GB" altLang="zh-CN" dirty="0"/>
              <a:t>/</a:t>
            </a:r>
            <a:r>
              <a:rPr lang="zh-CN" altLang="en-US" dirty="0"/>
              <a:t>幼教中心开展有针对性的活动</a:t>
            </a:r>
            <a:endParaRPr lang="en-GB" altLang="zh-CN" dirty="0"/>
          </a:p>
          <a:p>
            <a:r>
              <a:rPr lang="zh-CN" altLang="en-US" dirty="0"/>
              <a:t>建立科研领导能力</a:t>
            </a:r>
            <a:endParaRPr lang="en-GB" altLang="zh-CN" dirty="0"/>
          </a:p>
          <a:p>
            <a:r>
              <a:rPr lang="zh-CN" altLang="en-US" dirty="0"/>
              <a:t>发展策略</a:t>
            </a:r>
            <a:r>
              <a:rPr lang="en-NZ" dirty="0"/>
              <a:t>:</a:t>
            </a:r>
          </a:p>
          <a:p>
            <a:pPr lvl="1"/>
            <a:r>
              <a:rPr lang="zh-CN" altLang="en-US" dirty="0"/>
              <a:t>毛利人研究中心</a:t>
            </a:r>
            <a:endParaRPr lang="en-NZ" dirty="0"/>
          </a:p>
          <a:p>
            <a:pPr lvl="1"/>
            <a:r>
              <a:rPr lang="zh-CN" altLang="en-US" dirty="0"/>
              <a:t>太平洋岛民研究中心</a:t>
            </a:r>
            <a:endParaRPr lang="en-GB" altLang="zh-CN" dirty="0"/>
          </a:p>
          <a:p>
            <a:pPr lvl="1"/>
            <a:r>
              <a:rPr lang="zh-CN" altLang="en-US" dirty="0"/>
              <a:t>国际发展战略</a:t>
            </a:r>
            <a:endParaRPr lang="en-NZ" dirty="0"/>
          </a:p>
          <a:p>
            <a:pPr lvl="1"/>
            <a:r>
              <a:rPr lang="zh-CN" altLang="en-US" dirty="0"/>
              <a:t>有关宽容和和平的特殊项目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113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0A2-9DCF-4CFB-95A2-CA7DB961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96"/>
            <a:ext cx="8229600" cy="1113906"/>
          </a:xfrm>
        </p:spPr>
        <p:txBody>
          <a:bodyPr/>
          <a:lstStyle/>
          <a:p>
            <a:r>
              <a:rPr lang="zh-CN" altLang="en-US" b="1" dirty="0"/>
              <a:t>国内</a:t>
            </a:r>
            <a:r>
              <a:rPr lang="en-GB" altLang="zh-CN" b="1" dirty="0"/>
              <a:t>/</a:t>
            </a:r>
            <a:r>
              <a:rPr lang="zh-CN" altLang="en-US" b="1" dirty="0"/>
              <a:t>国际关系</a:t>
            </a:r>
            <a:endParaRPr lang="en-NZ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EEB36-3020-48EF-BAAC-D4374C2A3063}"/>
              </a:ext>
            </a:extLst>
          </p:cNvPr>
          <p:cNvSpPr txBox="1"/>
          <p:nvPr/>
        </p:nvSpPr>
        <p:spPr>
          <a:xfrm>
            <a:off x="830511" y="1036321"/>
            <a:ext cx="7410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/>
              <a:t>新西兰国内</a:t>
            </a:r>
            <a:r>
              <a:rPr lang="en-NZ" sz="19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900" dirty="0" err="1"/>
              <a:t>Te</a:t>
            </a:r>
            <a:r>
              <a:rPr lang="en-NZ" sz="1900" dirty="0"/>
              <a:t> Kura (</a:t>
            </a:r>
            <a:r>
              <a:rPr lang="zh-CN" altLang="en-US" sz="1900" dirty="0"/>
              <a:t>国家远程教育提供者</a:t>
            </a:r>
            <a:r>
              <a:rPr lang="en-NZ" sz="1900" dirty="0"/>
              <a:t>, 23000 </a:t>
            </a:r>
            <a:r>
              <a:rPr lang="zh-CN" altLang="en-US" sz="1900" dirty="0"/>
              <a:t>学生</a:t>
            </a:r>
            <a:r>
              <a:rPr lang="en-NZ" sz="1900" dirty="0"/>
              <a:t>)</a:t>
            </a:r>
            <a:r>
              <a:rPr lang="en-N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教育评审办公室</a:t>
            </a:r>
            <a:endParaRPr lang="en-N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新西兰教育部</a:t>
            </a:r>
            <a:endParaRPr lang="en-N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新西兰教育研究政府部门</a:t>
            </a:r>
            <a:endParaRPr lang="en-N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新西兰证书认证局</a:t>
            </a:r>
            <a:endParaRPr lang="en-N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新西兰教学委员会</a:t>
            </a:r>
            <a:endParaRPr lang="en-GB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中学教师协会</a:t>
            </a:r>
            <a:r>
              <a:rPr lang="en-NZ" sz="1900" dirty="0"/>
              <a:t> (</a:t>
            </a:r>
            <a:r>
              <a:rPr lang="zh-CN" altLang="en-US" sz="1900" dirty="0"/>
              <a:t>代表中学老师</a:t>
            </a:r>
            <a:r>
              <a:rPr lang="en-NZ" sz="19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新西兰教育机构</a:t>
            </a:r>
            <a:r>
              <a:rPr lang="en-NZ" sz="1900" dirty="0"/>
              <a:t> (</a:t>
            </a:r>
            <a:r>
              <a:rPr lang="zh-CN" altLang="en-US" sz="1900" dirty="0"/>
              <a:t>代表幼教和小学老师的教师联盟</a:t>
            </a:r>
            <a:r>
              <a:rPr lang="en-NZ" sz="19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900" dirty="0"/>
          </a:p>
          <a:p>
            <a:r>
              <a:rPr lang="zh-CN" altLang="en-US" sz="1900" b="1" dirty="0"/>
              <a:t>新西兰海外</a:t>
            </a:r>
            <a:r>
              <a:rPr lang="en-NZ" sz="19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渥太华大学</a:t>
            </a:r>
            <a:endParaRPr lang="en-GB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香港教育大学</a:t>
            </a:r>
            <a:endParaRPr lang="en-GB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南澳大学</a:t>
            </a:r>
            <a:endParaRPr lang="en-GB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雅加达国立伊斯兰大学</a:t>
            </a:r>
            <a:endParaRPr lang="en-GB" altLang="zh-CN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900" dirty="0"/>
              <a:t>雅加达内盖里大学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520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C018-B033-44FE-B3BC-3B480661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卓越中心</a:t>
            </a:r>
            <a:r>
              <a:rPr lang="en-US" altLang="zh-CN" b="1" dirty="0"/>
              <a:t>—</a:t>
            </a:r>
            <a:r>
              <a:rPr lang="zh-CN" altLang="en-US" b="1" dirty="0"/>
              <a:t>面向未来的教育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A12A-539B-4503-8A63-2907E666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158294" cy="434759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在</a:t>
            </a:r>
            <a:r>
              <a:rPr lang="en-GB" altLang="zh-CN" dirty="0"/>
              <a:t>2020</a:t>
            </a:r>
            <a:r>
              <a:rPr lang="zh-CN" altLang="en-US" dirty="0"/>
              <a:t>年签署了在线卓越中心</a:t>
            </a:r>
            <a:r>
              <a:rPr lang="en-US" altLang="zh-CN" dirty="0"/>
              <a:t>-</a:t>
            </a:r>
            <a:r>
              <a:rPr lang="zh-CN" altLang="en-US" dirty="0"/>
              <a:t>面向未来教育的合作备忘录，以惠灵顿维多利亚大学为主导，合作伙伴有</a:t>
            </a:r>
            <a:r>
              <a:rPr lang="en-NZ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3200" dirty="0"/>
              <a:t>雅加达国立伊斯兰大学</a:t>
            </a:r>
            <a:endParaRPr lang="en-GB" altLang="zh-CN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3200" dirty="0"/>
              <a:t>雅加达内格里大学</a:t>
            </a:r>
            <a:endParaRPr lang="en-GB" altLang="zh-CN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3200" dirty="0"/>
              <a:t>南澳大学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904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83C4-2EEC-49B8-BE7B-46248A21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卓越中心</a:t>
            </a:r>
            <a:r>
              <a:rPr lang="en-NZ" b="1" dirty="0"/>
              <a:t>– </a:t>
            </a:r>
            <a:r>
              <a:rPr lang="zh-CN" altLang="en-US" b="1" dirty="0"/>
              <a:t>面向未来的教育</a:t>
            </a:r>
            <a:r>
              <a:rPr lang="en-NZ" b="1" dirty="0"/>
              <a:t> – </a:t>
            </a:r>
            <a:r>
              <a:rPr lang="zh-CN" altLang="en-US" b="1" dirty="0"/>
              <a:t>活动</a:t>
            </a:r>
            <a:endParaRPr lang="en-NZ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EC36A8-B283-4E40-B70B-A5216F5C8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02" y="1880626"/>
            <a:ext cx="6685006" cy="2807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FA7CF9-79E0-4D65-80AE-082126CC58F1}"/>
              </a:ext>
            </a:extLst>
          </p:cNvPr>
          <p:cNvSpPr/>
          <p:nvPr/>
        </p:nvSpPr>
        <p:spPr>
          <a:xfrm>
            <a:off x="589005" y="4877135"/>
            <a:ext cx="701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教育心理学专家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 Amarie Carnett and Dr Kelly Carrasco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为主导，介绍课堂环境中推进亲社会行为的干预措施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19638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2B72-D9D6-4BAA-96D3-A80A2F6C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卓越中心</a:t>
            </a:r>
            <a:r>
              <a:rPr lang="en-NZ" b="1" dirty="0"/>
              <a:t>– </a:t>
            </a:r>
            <a:r>
              <a:rPr lang="zh-CN" altLang="en-US" b="1" dirty="0"/>
              <a:t>面向未来的教育</a:t>
            </a:r>
            <a:r>
              <a:rPr lang="en-NZ" b="1" dirty="0"/>
              <a:t> – </a:t>
            </a:r>
            <a:r>
              <a:rPr lang="zh-CN" altLang="en-US" b="1" dirty="0"/>
              <a:t>活动</a:t>
            </a:r>
            <a:endParaRPr lang="en-NZ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5C0A00-4DD2-4641-A751-D0358A532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04" y="1820562"/>
            <a:ext cx="3490737" cy="242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99A65-4647-41B2-AE15-E8957FE2EF35}"/>
              </a:ext>
            </a:extLst>
          </p:cNvPr>
          <p:cNvSpPr txBox="1"/>
          <p:nvPr/>
        </p:nvSpPr>
        <p:spPr>
          <a:xfrm>
            <a:off x="610974" y="4827373"/>
            <a:ext cx="700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南澳大学的伊斯兰思想与教育中心的主任，</a:t>
            </a:r>
            <a:r>
              <a:rPr lang="en-NZ" dirty="0"/>
              <a:t> Dr Professor Mohamad Abdalla</a:t>
            </a:r>
            <a:r>
              <a:rPr lang="zh-CN" altLang="en-US" dirty="0"/>
              <a:t>，是卓越中心备忘录里合作方主要代表之一</a:t>
            </a:r>
            <a:endParaRPr lang="en-NZ" dirty="0"/>
          </a:p>
        </p:txBody>
      </p:sp>
      <p:pic>
        <p:nvPicPr>
          <p:cNvPr id="1028" name="Picture 4" descr="Professor Mohamad Abdalla">
            <a:extLst>
              <a:ext uri="{FF2B5EF4-FFF2-40B4-BE49-F238E27FC236}">
                <a16:creationId xmlns:a16="http://schemas.microsoft.com/office/drawing/2014/main" id="{0D0F3437-C668-4D81-AB8A-61CA2DBF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64" y="1907002"/>
            <a:ext cx="2249944" cy="22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8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82B9-D048-4BAC-B1AD-93F90250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卓越中心</a:t>
            </a:r>
            <a:r>
              <a:rPr lang="en-NZ" b="1" dirty="0"/>
              <a:t>– </a:t>
            </a:r>
            <a:r>
              <a:rPr lang="zh-CN" altLang="en-US" b="1" dirty="0"/>
              <a:t>面向未来的教育</a:t>
            </a:r>
            <a:r>
              <a:rPr lang="en-NZ" b="1" dirty="0"/>
              <a:t> – </a:t>
            </a:r>
            <a:r>
              <a:rPr lang="zh-CN" altLang="en-US" b="1" dirty="0"/>
              <a:t>活动</a:t>
            </a:r>
            <a:endParaRPr lang="en-NZ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DB7FB-2535-4482-B9A3-4616F22A5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8" y="1575628"/>
            <a:ext cx="6536573" cy="2944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7DAF7-C024-469D-BCE3-0D9C7858AF2E}"/>
              </a:ext>
            </a:extLst>
          </p:cNvPr>
          <p:cNvSpPr txBox="1"/>
          <p:nvPr/>
        </p:nvSpPr>
        <p:spPr>
          <a:xfrm>
            <a:off x="792481" y="4788132"/>
            <a:ext cx="643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惠灵顿维多利亚大学，教育学院院长</a:t>
            </a:r>
            <a:r>
              <a:rPr lang="en-NZ" dirty="0"/>
              <a:t>Professor Stephen Dobson</a:t>
            </a:r>
            <a:r>
              <a:rPr lang="zh-CN" altLang="en-US" dirty="0"/>
              <a:t>，雅加达国立伊斯兰大学，教育学院院长</a:t>
            </a:r>
            <a:r>
              <a:rPr lang="en-NZ" dirty="0"/>
              <a:t>Dr </a:t>
            </a:r>
            <a:r>
              <a:rPr lang="en-NZ" dirty="0" err="1"/>
              <a:t>Sururin</a:t>
            </a:r>
            <a:r>
              <a:rPr lang="en-NZ" dirty="0"/>
              <a:t> </a:t>
            </a:r>
            <a:r>
              <a:rPr lang="zh-CN" altLang="en-US" dirty="0"/>
              <a:t>，是卓越中心备忘录里重要的两位合作方代表。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836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CFBD-9A32-4F46-BB09-5F202353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1658" cy="955646"/>
          </a:xfrm>
        </p:spPr>
        <p:txBody>
          <a:bodyPr/>
          <a:lstStyle/>
          <a:p>
            <a:r>
              <a:rPr lang="zh-CN" altLang="en-US" b="1" dirty="0"/>
              <a:t>校内相关课程</a:t>
            </a:r>
            <a:r>
              <a:rPr lang="en-GB" altLang="zh-CN" b="1" dirty="0"/>
              <a:t>/</a:t>
            </a:r>
            <a:r>
              <a:rPr lang="zh-CN" altLang="en-US" b="1" dirty="0"/>
              <a:t>培训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BD1B-CE69-43F6-B897-8D51EE69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9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语言学与应用语言学学院（</a:t>
            </a:r>
            <a:r>
              <a:rPr lang="en-US" altLang="zh-CN" b="1" dirty="0"/>
              <a:t>LALS</a:t>
            </a:r>
            <a:r>
              <a:rPr lang="zh-CN" altLang="en-US" b="1" dirty="0"/>
              <a:t>）</a:t>
            </a:r>
            <a:endParaRPr lang="en-NZ" dirty="0"/>
          </a:p>
          <a:p>
            <a:pPr>
              <a:spcAft>
                <a:spcPts val="1200"/>
              </a:spcAft>
            </a:pPr>
            <a:r>
              <a:rPr lang="en-US" altLang="zh-CN" dirty="0"/>
              <a:t>LALS</a:t>
            </a:r>
            <a:r>
              <a:rPr lang="zh-CN" altLang="en-US" dirty="0"/>
              <a:t>以本科课程提供</a:t>
            </a:r>
            <a:r>
              <a:rPr lang="en-US" altLang="zh-CN" dirty="0"/>
              <a:t>TESOL</a:t>
            </a:r>
            <a:r>
              <a:rPr lang="zh-CN" altLang="en-US" dirty="0"/>
              <a:t>，语言学和语言学习的专业而闻名。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NZ" dirty="0"/>
              <a:t>LALS</a:t>
            </a:r>
            <a:r>
              <a:rPr lang="zh-CN" altLang="en-US" dirty="0"/>
              <a:t>老师领导并参与语言，语言使用，语言学习，语言教学和评估方面的研究。</a:t>
            </a:r>
            <a:r>
              <a:rPr lang="en-NZ" dirty="0"/>
              <a:t> </a:t>
            </a:r>
          </a:p>
          <a:p>
            <a:pPr>
              <a:spcAft>
                <a:spcPts val="1200"/>
              </a:spcAft>
            </a:pPr>
            <a:r>
              <a:rPr lang="zh-CN" altLang="en-US" dirty="0"/>
              <a:t>该学院积极参与东南亚，东亚以及新西兰的</a:t>
            </a:r>
            <a:r>
              <a:rPr lang="en-US" altLang="zh-CN" dirty="0"/>
              <a:t>ESOL</a:t>
            </a:r>
            <a:r>
              <a:rPr lang="zh-CN" altLang="en-US" dirty="0"/>
              <a:t>教师的培养和职业发展。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519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596E-EF68-4E7E-A020-2FCA79E9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2" y="-57339"/>
            <a:ext cx="8082742" cy="1038241"/>
          </a:xfrm>
        </p:spPr>
        <p:txBody>
          <a:bodyPr>
            <a:normAutofit/>
          </a:bodyPr>
          <a:lstStyle/>
          <a:p>
            <a:r>
              <a:rPr lang="zh-CN" altLang="en-US" b="1" dirty="0"/>
              <a:t>校内相关课程</a:t>
            </a:r>
            <a:r>
              <a:rPr lang="en-GB" altLang="zh-CN" b="1" dirty="0"/>
              <a:t>/</a:t>
            </a:r>
            <a:r>
              <a:rPr lang="zh-CN" altLang="en-US" b="1" dirty="0"/>
              <a:t>培训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24DC-4D0D-4C4D-8C67-FC12EAB7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088"/>
            <a:ext cx="8082742" cy="5109824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5600" b="1" dirty="0"/>
              <a:t>大学语言中心 （</a:t>
            </a:r>
            <a:r>
              <a:rPr lang="en-US" altLang="zh-CN" sz="5600" b="1" dirty="0"/>
              <a:t>ELI</a:t>
            </a:r>
            <a:r>
              <a:rPr lang="zh-CN" altLang="en-US" sz="5600" b="1" dirty="0"/>
              <a:t>）</a:t>
            </a:r>
            <a:endParaRPr lang="en-GB" altLang="zh-CN" sz="56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56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5600" dirty="0"/>
              <a:t>ELI</a:t>
            </a:r>
            <a:r>
              <a:rPr lang="zh-CN" altLang="en-US" sz="5600" dirty="0"/>
              <a:t>提供学术英语课程，为职前教师提供</a:t>
            </a:r>
            <a:r>
              <a:rPr lang="en-US" altLang="zh-CN" sz="5600" dirty="0"/>
              <a:t>TESOL</a:t>
            </a:r>
            <a:r>
              <a:rPr lang="zh-CN" altLang="en-US" sz="5600" dirty="0"/>
              <a:t>研究生证书，以及提供一系列定制课程。</a:t>
            </a:r>
            <a:endParaRPr lang="en-GB" sz="56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5600" dirty="0"/>
              <a:t>ELI</a:t>
            </a:r>
            <a:r>
              <a:rPr lang="zh-CN" altLang="en-US" sz="5600" dirty="0"/>
              <a:t>师资拥有极其丰富的培训经验，参与各大公共机构和私人企业的培训。</a:t>
            </a:r>
            <a:endParaRPr lang="en-GB" sz="5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5600" i="1" dirty="0"/>
              <a:t>在新西兰惠灵顿提供的课程有：</a:t>
            </a:r>
            <a:endParaRPr lang="en-NZ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从</a:t>
            </a:r>
            <a:r>
              <a:rPr lang="en-GB" altLang="zh-CN" sz="5600" dirty="0"/>
              <a:t>1961</a:t>
            </a:r>
            <a:r>
              <a:rPr lang="zh-CN" altLang="en-US" sz="5600" dirty="0"/>
              <a:t>年开始，为本科和研究生提供学生英语课程；为</a:t>
            </a:r>
            <a:r>
              <a:rPr lang="en-US" altLang="zh-CN" sz="5600" dirty="0"/>
              <a:t>TESOL</a:t>
            </a:r>
            <a:r>
              <a:rPr lang="zh-CN" altLang="en-US" sz="5600" dirty="0"/>
              <a:t>研究生证书课程提供职前教师教育课程。</a:t>
            </a:r>
            <a:endParaRPr lang="en-GB" altLang="zh-CN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从</a:t>
            </a:r>
            <a:r>
              <a:rPr lang="en-GB" altLang="zh-CN" sz="5600" dirty="0"/>
              <a:t>1991</a:t>
            </a:r>
            <a:r>
              <a:rPr lang="zh-CN" altLang="en-US" sz="5600" dirty="0"/>
              <a:t>年开始，为东盟和蒙古政府官员提供规定主题的英语课程。</a:t>
            </a:r>
            <a:endParaRPr lang="en-NZ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从</a:t>
            </a:r>
            <a:r>
              <a:rPr lang="en-GB" altLang="zh-CN" sz="5600" dirty="0"/>
              <a:t>2000</a:t>
            </a:r>
            <a:r>
              <a:rPr lang="zh-CN" altLang="en-US" sz="5600" dirty="0"/>
              <a:t>年开始，为来自中国，印度尼西亚、太平洋岛国、泰国、沙特阿拉伯和越南的中小学，高中教师和大学讲师提供在职教师教育方案。</a:t>
            </a:r>
            <a:endParaRPr lang="en-GB" altLang="zh-CN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自</a:t>
            </a:r>
            <a:r>
              <a:rPr lang="en-GB" altLang="zh-CN" sz="5600" dirty="0"/>
              <a:t>2004</a:t>
            </a:r>
            <a:r>
              <a:rPr lang="zh-CN" altLang="en-US" sz="5600" dirty="0"/>
              <a:t>年以来，为失业人士和尚未就业的技术移民开办了工作上相关的交流课程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1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3" descr="Et bilde som inneholder vegg, person, mann, innendørs&#10;&#10;Automatisk generert beskrivelse">
            <a:extLst>
              <a:ext uri="{FF2B5EF4-FFF2-40B4-BE49-F238E27FC236}">
                <a16:creationId xmlns:a16="http://schemas.microsoft.com/office/drawing/2014/main" id="{174AF8AB-5B21-4653-8FA1-5BA61239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610082"/>
            <a:ext cx="1714500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D520C-B2E9-40F7-AF81-FBFA6DD3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5815"/>
            <a:ext cx="7637585" cy="5196828"/>
          </a:xfrm>
        </p:spPr>
        <p:txBody>
          <a:bodyPr>
            <a:noAutofit/>
          </a:bodyPr>
          <a:lstStyle/>
          <a:p>
            <a:pPr algn="l"/>
            <a:r>
              <a:rPr lang="nb-NO" altLang="zh-CN" sz="2400" b="1" dirty="0"/>
              <a:t>                              </a:t>
            </a:r>
            <a:r>
              <a:rPr lang="nb-NO" sz="2400" dirty="0"/>
              <a:t>                                                   </a:t>
            </a:r>
            <a:br>
              <a:rPr lang="nb-NO" sz="2400" dirty="0"/>
            </a:br>
            <a:r>
              <a:rPr lang="nb-NO" sz="2400" dirty="0"/>
              <a:t>                           </a:t>
            </a:r>
            <a:r>
              <a:rPr lang="zh-CN" altLang="en-US" sz="2400" b="1" dirty="0"/>
              <a:t>教育学院院长，</a:t>
            </a:r>
            <a:r>
              <a:rPr lang="nb-NO" sz="2400" b="1" dirty="0"/>
              <a:t> Stephen Dobson</a:t>
            </a:r>
            <a:r>
              <a:rPr lang="zh-CN" altLang="en-US" sz="2400" b="1" dirty="0"/>
              <a:t>教授</a:t>
            </a:r>
            <a:br>
              <a:rPr lang="nb-NO" sz="2400" b="1" dirty="0"/>
            </a:br>
            <a:r>
              <a:rPr lang="nb-NO" sz="2400" b="1" dirty="0"/>
              <a:t> </a:t>
            </a: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Kia ora, welcome,</a:t>
            </a:r>
            <a:r>
              <a:rPr lang="ja-JP" altLang="en-US" sz="2400" dirty="0"/>
              <a:t>欢迎</a:t>
            </a:r>
            <a:r>
              <a:rPr lang="en-AU" altLang="ja-JP" sz="2400" dirty="0"/>
              <a:t>, </a:t>
            </a:r>
            <a:r>
              <a:rPr lang="nb-NO" sz="2400" dirty="0"/>
              <a:t>Talofa lava, Kia orana, Mālō e lelei, Ni sa bula vinaka, Faka‘alofa lahi atu, Fakatalofa atu, Kam na mauri, Gud de tru, Kaselehlie, Halo olgeta, Ia orana, Aloha mai e</a:t>
            </a:r>
            <a:r>
              <a:rPr lang="ar-AE" sz="2400" dirty="0"/>
              <a:t>اهلا و سهلا,</a:t>
            </a:r>
            <a:r>
              <a:rPr lang="en-NZ" sz="2400" dirty="0"/>
              <a:t>,</a:t>
            </a:r>
            <a:r>
              <a:rPr lang="nb-NO" sz="2400" dirty="0"/>
              <a:t>Selamat datang.</a:t>
            </a:r>
            <a:br>
              <a:rPr lang="nb-NO" sz="2400" dirty="0"/>
            </a:br>
            <a:br>
              <a:rPr lang="nb-NO" sz="2400" dirty="0"/>
            </a:br>
            <a:r>
              <a:rPr lang="zh-CN" altLang="en-US" sz="2400" dirty="0"/>
              <a:t>在</a:t>
            </a:r>
            <a:r>
              <a:rPr lang="en-GB" altLang="zh-CN" sz="2400" dirty="0"/>
              <a:t>2021 </a:t>
            </a:r>
            <a:r>
              <a:rPr lang="en-US" altLang="zh-CN" sz="2400" dirty="0"/>
              <a:t>《</a:t>
            </a:r>
            <a:r>
              <a:rPr lang="zh-CN" altLang="en-US" sz="2400" dirty="0"/>
              <a:t>泰晤士高等教育</a:t>
            </a:r>
            <a:r>
              <a:rPr lang="en-US" altLang="zh-CN" sz="2400" dirty="0"/>
              <a:t>》</a:t>
            </a:r>
            <a:r>
              <a:rPr lang="zh-CN" altLang="en-US" sz="2400" dirty="0"/>
              <a:t>教育专业排名全球</a:t>
            </a:r>
            <a:r>
              <a:rPr lang="en-GB" altLang="zh-CN" sz="2400" dirty="0"/>
              <a:t>73</a:t>
            </a:r>
            <a:r>
              <a:rPr lang="zh-CN" altLang="en-US" sz="2400" dirty="0"/>
              <a:t>位，惠灵顿教育学院历史悠久，有着高质量的教学，学习，科研，和与社会紧密接轨的历史传统。我们共有</a:t>
            </a:r>
            <a:r>
              <a:rPr lang="en-GB" altLang="zh-CN" sz="2400" dirty="0"/>
              <a:t>1000</a:t>
            </a:r>
            <a:r>
              <a:rPr lang="zh-CN" altLang="en-US" sz="2400" dirty="0"/>
              <a:t>名学生和</a:t>
            </a:r>
            <a:r>
              <a:rPr lang="en-GB" altLang="zh-CN" sz="2400" dirty="0"/>
              <a:t>70</a:t>
            </a:r>
            <a:r>
              <a:rPr lang="zh-CN" altLang="en-US" sz="2400" dirty="0"/>
              <a:t>名员工。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92910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596E-EF68-4E7E-A020-2FCA79E9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2" y="-57339"/>
            <a:ext cx="8082742" cy="1038241"/>
          </a:xfrm>
        </p:spPr>
        <p:txBody>
          <a:bodyPr>
            <a:normAutofit/>
          </a:bodyPr>
          <a:lstStyle/>
          <a:p>
            <a:r>
              <a:rPr lang="zh-CN" altLang="en-US" b="1" dirty="0"/>
              <a:t>校内相关课程</a:t>
            </a:r>
            <a:r>
              <a:rPr lang="en-GB" altLang="zh-CN" b="1" dirty="0"/>
              <a:t>/</a:t>
            </a:r>
            <a:r>
              <a:rPr lang="zh-CN" altLang="en-US" b="1" dirty="0"/>
              <a:t>培训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24DC-4D0D-4C4D-8C67-FC12EAB7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088"/>
            <a:ext cx="8082742" cy="5109824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5600" b="1" dirty="0"/>
              <a:t>大学语言中心 （</a:t>
            </a:r>
            <a:r>
              <a:rPr lang="en-US" altLang="zh-CN" sz="5600" b="1" dirty="0"/>
              <a:t>ELI</a:t>
            </a:r>
            <a:r>
              <a:rPr lang="zh-CN" altLang="en-US" sz="5600" b="1" dirty="0"/>
              <a:t>）</a:t>
            </a:r>
            <a:endParaRPr lang="en-GB" altLang="zh-CN" sz="56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5600" i="1" dirty="0"/>
              <a:t>海外或者远程提供的课程</a:t>
            </a:r>
            <a:r>
              <a:rPr lang="en-GB" sz="5600" i="1" dirty="0"/>
              <a:t>:</a:t>
            </a:r>
            <a:endParaRPr lang="en-NZ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sz="5600" dirty="0"/>
              <a:t>2006</a:t>
            </a:r>
            <a:r>
              <a:rPr lang="zh-CN" altLang="en-US" sz="5600" dirty="0"/>
              <a:t>年至</a:t>
            </a:r>
            <a:r>
              <a:rPr lang="en-US" altLang="zh-CN" sz="5600" dirty="0"/>
              <a:t>2016</a:t>
            </a:r>
            <a:r>
              <a:rPr lang="zh-CN" altLang="en-US" sz="5600" dirty="0"/>
              <a:t>年，在越南胡志明校区为学生开设学术英语课程</a:t>
            </a:r>
            <a:r>
              <a:rPr lang="en-NZ" sz="5600" dirty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NZ" sz="5600" dirty="0"/>
              <a:t>2006</a:t>
            </a:r>
            <a:r>
              <a:rPr lang="zh-CN" altLang="en-US" sz="5600" dirty="0"/>
              <a:t>年至</a:t>
            </a:r>
            <a:r>
              <a:rPr lang="en-GB" altLang="zh-CN" sz="5600" dirty="0"/>
              <a:t>2010</a:t>
            </a:r>
            <a:r>
              <a:rPr lang="zh-CN" altLang="en-US" sz="5600" dirty="0"/>
              <a:t>年，为阿曼教育部的</a:t>
            </a:r>
            <a:r>
              <a:rPr lang="en-GB" altLang="zh-CN" sz="5600" dirty="0"/>
              <a:t>5</a:t>
            </a:r>
            <a:r>
              <a:rPr lang="zh-CN" altLang="en-US" sz="5600" dirty="0"/>
              <a:t>所应用高等学院提供学术英语课程。</a:t>
            </a:r>
            <a:endParaRPr lang="en-GB" altLang="zh-CN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自</a:t>
            </a:r>
            <a:r>
              <a:rPr lang="en-GB" altLang="zh-CN" sz="5600" dirty="0"/>
              <a:t>2013</a:t>
            </a:r>
            <a:r>
              <a:rPr lang="zh-CN" altLang="en-US" sz="5600" dirty="0"/>
              <a:t>年起，在东盟地区为东盟举办为期四周的英语课程，或者提供英文的亚太经济合作组织（</a:t>
            </a:r>
            <a:r>
              <a:rPr lang="en-US" altLang="zh-CN" sz="5600" dirty="0"/>
              <a:t>APEC</a:t>
            </a:r>
            <a:r>
              <a:rPr lang="zh-CN" altLang="en-US" sz="5600" dirty="0"/>
              <a:t>）课程。</a:t>
            </a:r>
            <a:endParaRPr lang="en-NZ" sz="5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zh-CN" altLang="en-US" sz="5600" dirty="0"/>
              <a:t>自</a:t>
            </a:r>
            <a:r>
              <a:rPr lang="en-GB" altLang="zh-CN" sz="5600" dirty="0"/>
              <a:t>2012</a:t>
            </a:r>
            <a:r>
              <a:rPr lang="zh-CN" altLang="en-US" sz="5600" dirty="0"/>
              <a:t>年以来，为太平洋和东盟地区的政府官员定制英语课程。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47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1992-DCB9-4E4C-8345-20440DEF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我们的客座教授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3002-D8EB-4977-AC9F-5113AC84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69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我们院系有国内和国际化的客座教授</a:t>
            </a:r>
            <a:r>
              <a:rPr lang="en-NZ" dirty="0"/>
              <a:t>:</a:t>
            </a:r>
          </a:p>
          <a:p>
            <a:pPr>
              <a:spcAft>
                <a:spcPts val="600"/>
              </a:spcAft>
            </a:pPr>
            <a:r>
              <a:rPr lang="zh-CN" altLang="en-US" dirty="0"/>
              <a:t>来自南澳大学的客座教授</a:t>
            </a:r>
            <a:r>
              <a:rPr lang="en-NZ" dirty="0"/>
              <a:t>Professor Lester-</a:t>
            </a:r>
            <a:r>
              <a:rPr lang="en-NZ" dirty="0" err="1"/>
              <a:t>Irabinna</a:t>
            </a:r>
            <a:r>
              <a:rPr lang="en-NZ" dirty="0"/>
              <a:t> Rigney,</a:t>
            </a:r>
            <a:r>
              <a:rPr lang="zh-CN" altLang="en-US" dirty="0"/>
              <a:t>在太平洋地区，新西兰，台湾和加拿大拥有</a:t>
            </a:r>
            <a:r>
              <a:rPr lang="en-GB" altLang="zh-CN" dirty="0"/>
              <a:t>20</a:t>
            </a:r>
            <a:r>
              <a:rPr lang="zh-CN" altLang="en-US" dirty="0"/>
              <a:t>年以上的土著教育研究经验。</a:t>
            </a:r>
            <a:endParaRPr lang="en-GB" altLang="zh-CN" dirty="0"/>
          </a:p>
          <a:p>
            <a:pPr>
              <a:spcAft>
                <a:spcPts val="600"/>
              </a:spcAft>
            </a:pPr>
            <a:r>
              <a:rPr lang="zh-CN" altLang="en-US" dirty="0"/>
              <a:t>客座研究员</a:t>
            </a:r>
            <a:r>
              <a:rPr lang="en-NZ" dirty="0"/>
              <a:t>Tahir Nawaz</a:t>
            </a:r>
            <a:r>
              <a:rPr lang="zh-CN" altLang="en-US" dirty="0"/>
              <a:t>是一位在新西兰知名的且备受尊敬的伊斯兰联盟成员，在</a:t>
            </a:r>
            <a:r>
              <a:rPr lang="en-GB" altLang="zh-CN" dirty="0"/>
              <a:t>2019</a:t>
            </a:r>
            <a:r>
              <a:rPr lang="zh-CN" altLang="en-US" dirty="0"/>
              <a:t>年基督城两座清真寺发生大规模枪击事件后，他向新西兰政府提供了咨询。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583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54321F-AAD7-FD49-A7A4-37B4E6DEC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748018"/>
            <a:ext cx="4038600" cy="5059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Tūngia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ahi o </a:t>
            </a:r>
            <a:r>
              <a:rPr lang="en-NZ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mi-NZ" dirty="0">
                <a:latin typeface="Calibri" panose="020F0502020204030204" pitchFamily="34" charset="0"/>
                <a:cs typeface="Calibri" panose="020F0502020204030204" pitchFamily="34" charset="0"/>
              </a:rPr>
              <a:t>ātauranga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mi-NZ" dirty="0">
                <a:latin typeface="Calibri" panose="020F0502020204030204" pitchFamily="34" charset="0"/>
                <a:cs typeface="Calibri" panose="020F0502020204030204" pitchFamily="34" charset="0"/>
              </a:rPr>
              <a:t>Kia tipu ai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mi-NZ" dirty="0">
                <a:latin typeface="Calibri" panose="020F0502020204030204" pitchFamily="34" charset="0"/>
                <a:cs typeface="Calibri" panose="020F0502020204030204" pitchFamily="34" charset="0"/>
              </a:rPr>
              <a:t>Kia manahana ai te katoa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tangi o </a:t>
            </a: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tēnei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mi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mihi tēnei kia koutou  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mi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haramai ki te whakanui tāku kōrero 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mi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Tēnā koutou, tēnā koutou, tēnā koutou katoa 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As-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alaykom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(peace be upon you)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zh-CN" altLang="en-US" dirty="0"/>
              <a:t>（毛利语的结束）</a:t>
            </a:r>
            <a:endParaRPr lang="nb-AU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F4F042-3026-9347-9563-E6A83EA13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646" y="741027"/>
            <a:ext cx="4038600" cy="5059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i="1" dirty="0"/>
              <a:t>点燃学习之火</a:t>
            </a:r>
            <a:endParaRPr lang="en-US" i="1" dirty="0"/>
          </a:p>
          <a:p>
            <a:pPr marL="0" indent="0">
              <a:buNone/>
            </a:pPr>
            <a:r>
              <a:rPr lang="zh-CN" altLang="en-US" i="1" dirty="0"/>
              <a:t>培养他们，让他们成长</a:t>
            </a:r>
            <a:endParaRPr lang="en-GB" altLang="zh-CN" i="1" dirty="0"/>
          </a:p>
          <a:p>
            <a:pPr marL="0" indent="0">
              <a:buNone/>
            </a:pPr>
            <a:r>
              <a:rPr lang="zh-CN" altLang="en-US" i="1" dirty="0"/>
              <a:t>给所有人温暖和光明</a:t>
            </a:r>
            <a:endParaRPr lang="en-GB" altLang="zh-CN" i="1" dirty="0"/>
          </a:p>
          <a:p>
            <a:pPr marL="0" indent="0">
              <a:buNone/>
            </a:pPr>
            <a:endParaRPr lang="en-NZ" i="1" dirty="0"/>
          </a:p>
          <a:p>
            <a:pPr marL="0" indent="0">
              <a:buNone/>
            </a:pPr>
            <a:r>
              <a:rPr lang="zh-CN" altLang="en-US" i="1" dirty="0"/>
              <a:t>那只鸟停止说话了</a:t>
            </a:r>
            <a:endParaRPr lang="en-GB" altLang="zh-CN" i="1" dirty="0"/>
          </a:p>
          <a:p>
            <a:pPr marL="0" indent="0">
              <a:buNone/>
            </a:pPr>
            <a:r>
              <a:rPr lang="zh-CN" altLang="en-US" i="1" dirty="0"/>
              <a:t>你的出席增强了我的演讲</a:t>
            </a:r>
            <a:endParaRPr lang="en-GB" altLang="zh-CN" i="1" dirty="0"/>
          </a:p>
          <a:p>
            <a:pPr marL="0" indent="0">
              <a:buNone/>
            </a:pPr>
            <a:endParaRPr lang="en-GB" altLang="zh-CN" i="1" dirty="0"/>
          </a:p>
          <a:p>
            <a:pPr marL="0" indent="0">
              <a:buNone/>
            </a:pPr>
            <a:r>
              <a:rPr lang="zh-CN" altLang="en-US" i="1" dirty="0"/>
              <a:t>谢谢，谢谢，谢谢大家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As-</a:t>
            </a:r>
            <a:r>
              <a:rPr lang="en-US" i="1" dirty="0" err="1"/>
              <a:t>salam</a:t>
            </a:r>
            <a:r>
              <a:rPr lang="en-US" i="1" dirty="0"/>
              <a:t> </a:t>
            </a:r>
            <a:r>
              <a:rPr lang="en-US" i="1" dirty="0" err="1"/>
              <a:t>alaykom</a:t>
            </a:r>
            <a:r>
              <a:rPr lang="en-US" i="1" dirty="0"/>
              <a:t> (peace be upon you)</a:t>
            </a:r>
            <a:endParaRPr lang="en-NZ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zh-CN" altLang="en-US" dirty="0"/>
              <a:t>（毛利语的结束）</a:t>
            </a:r>
            <a:endParaRPr lang="nb-AU" dirty="0"/>
          </a:p>
        </p:txBody>
      </p:sp>
    </p:spTree>
    <p:extLst>
      <p:ext uri="{BB962C8B-B14F-4D97-AF65-F5344CB8AC3E}">
        <p14:creationId xmlns:p14="http://schemas.microsoft.com/office/powerpoint/2010/main" val="351783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AC86-BD65-4146-8D5B-0ACDE625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53868"/>
            <a:ext cx="8229600" cy="1143000"/>
          </a:xfrm>
        </p:spPr>
        <p:txBody>
          <a:bodyPr/>
          <a:lstStyle/>
          <a:p>
            <a:r>
              <a:rPr lang="zh-CN" altLang="en-US" b="1" dirty="0"/>
              <a:t>愿景</a:t>
            </a:r>
            <a:endParaRPr lang="en-NZ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95D77-3B6D-4E16-9539-D722BD445FC2}"/>
              </a:ext>
            </a:extLst>
          </p:cNvPr>
          <p:cNvSpPr txBox="1"/>
          <p:nvPr/>
        </p:nvSpPr>
        <p:spPr>
          <a:xfrm>
            <a:off x="1268975" y="735955"/>
            <a:ext cx="702158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NZ" dirty="0"/>
          </a:p>
          <a:p>
            <a:pPr marL="342900" lvl="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We are committed to </a:t>
            </a:r>
            <a:r>
              <a:rPr lang="en-AU" sz="2400" dirty="0">
                <a:hlinkClick r:id="rId2"/>
              </a:rPr>
              <a:t>Te Tiriti o Waitangi</a:t>
            </a:r>
            <a:r>
              <a:rPr lang="en-AU" sz="2400" dirty="0"/>
              <a:t> (the Treaty of Waitangi).</a:t>
            </a:r>
          </a:p>
          <a:p>
            <a:pPr marL="342900" lvl="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我们为社会和生态正义而教育。</a:t>
            </a:r>
            <a:endParaRPr lang="en-GB" altLang="zh-CN" sz="2400" dirty="0"/>
          </a:p>
          <a:p>
            <a:pPr marL="342900" lvl="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我们承担着转型研究，重点在教师教育，教育心理学和教育研究。</a:t>
            </a:r>
            <a:endParaRPr lang="en-GB" altLang="zh-CN" sz="2400" dirty="0"/>
          </a:p>
          <a:p>
            <a:pPr marL="342900" lvl="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我们为学生的终身学习进行教学和准备。</a:t>
            </a:r>
            <a:endParaRPr lang="en-GB" altLang="zh-CN" sz="2400" dirty="0"/>
          </a:p>
          <a:p>
            <a:pPr marL="342900" lvl="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dirty="0"/>
              <a:t>我们参与文化合作，加强和增强我们与当地社区，本国和国际的关系。</a:t>
            </a:r>
            <a:endParaRPr lang="en-GB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3168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ACDA-F83E-409B-8980-DFBD7DF7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07" y="407641"/>
            <a:ext cx="8116349" cy="1232738"/>
          </a:xfrm>
        </p:spPr>
        <p:txBody>
          <a:bodyPr>
            <a:normAutofit/>
          </a:bodyPr>
          <a:lstStyle/>
          <a:p>
            <a:r>
              <a:rPr lang="zh-CN" altLang="en-US" b="1" dirty="0"/>
              <a:t>我们的课程</a:t>
            </a:r>
            <a:endParaRPr lang="en-NZ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2B7B2-D1B1-4B60-867F-966BF5C8AF13}"/>
              </a:ext>
            </a:extLst>
          </p:cNvPr>
          <p:cNvSpPr txBox="1"/>
          <p:nvPr/>
        </p:nvSpPr>
        <p:spPr>
          <a:xfrm>
            <a:off x="914400" y="1477109"/>
            <a:ext cx="76603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初级教师教育（幼儿教育，小学，初中）</a:t>
            </a:r>
            <a:endParaRPr lang="en-GB" altLang="zh-CN" sz="3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教育学研究</a:t>
            </a:r>
            <a:endParaRPr lang="en-NZ" sz="3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教育心理学</a:t>
            </a:r>
            <a:endParaRPr lang="en-GB" altLang="zh-CN" sz="3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教育学硕士和中学领导力硕士</a:t>
            </a:r>
            <a:endParaRPr lang="en-GB" altLang="zh-CN" sz="3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教育学博士（</a:t>
            </a:r>
            <a:r>
              <a:rPr lang="en-NZ" sz="3200" dirty="0"/>
              <a:t> PhD and Professional Doctorate EdD </a:t>
            </a:r>
            <a:r>
              <a:rPr lang="zh-CN" altLang="en-US" sz="3200" dirty="0"/>
              <a:t>）</a:t>
            </a:r>
            <a:endParaRPr lang="en-GB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74971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D4F2-625B-46F7-BBE8-D6499F0D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143000"/>
          </a:xfrm>
        </p:spPr>
        <p:txBody>
          <a:bodyPr/>
          <a:lstStyle/>
          <a:p>
            <a:r>
              <a:rPr lang="zh-CN" altLang="en-US" b="1" dirty="0"/>
              <a:t>科研领域</a:t>
            </a:r>
            <a:endParaRPr lang="en-NZ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A25C7-D52B-4DF9-8F84-199580B2AB9E}"/>
              </a:ext>
            </a:extLst>
          </p:cNvPr>
          <p:cNvSpPr txBox="1"/>
          <p:nvPr/>
        </p:nvSpPr>
        <p:spPr>
          <a:xfrm>
            <a:off x="834703" y="1325671"/>
            <a:ext cx="77059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参考我们过去的成果，展现现在的科研方向</a:t>
            </a:r>
            <a:endParaRPr lang="en-NZ" sz="2800" dirty="0"/>
          </a:p>
          <a:p>
            <a:r>
              <a:rPr lang="en-NZ" dirty="0">
                <a:hlinkClick r:id="rId2"/>
              </a:rPr>
              <a:t>Looking to our past to understand the present | Wellington Faculty of Education | Victoria University of Wellington (wgtn.ac.nz)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幼教老师，也是重要工作者</a:t>
            </a:r>
            <a:endParaRPr lang="en-NZ" sz="2800" dirty="0"/>
          </a:p>
          <a:p>
            <a:r>
              <a:rPr lang="en-NZ" dirty="0">
                <a:hlinkClick r:id="rId3"/>
              </a:rPr>
              <a:t>ECE Teachers Essential Workers in all but Name | Newsroom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科研表明，学校未能找出高能力的理科学生</a:t>
            </a:r>
            <a:endParaRPr lang="en-NZ" sz="2800" dirty="0"/>
          </a:p>
          <a:p>
            <a:r>
              <a:rPr lang="en-NZ" dirty="0">
                <a:hlinkClick r:id="rId4"/>
              </a:rPr>
              <a:t>Schools are failing to identify high-ability science students, research shows | News | Victoria University of Wellington (wgtn.ac.nz)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讲故事可能有助于青少年摆脱新冠病毒的影响</a:t>
            </a:r>
            <a:endParaRPr lang="en-NZ" sz="2800" dirty="0"/>
          </a:p>
          <a:p>
            <a:r>
              <a:rPr lang="en-NZ" dirty="0">
                <a:hlinkClick r:id="rId5"/>
              </a:rPr>
              <a:t>Fears loom for teens undergoing vital brain development during COVID. Telling stories might help (theconversation.com)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34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A8F5-DBB5-4365-A56A-9995B498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Te Kura Māori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3E44-B9BB-4C16-AB64-A1E3924D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mi-N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 Kura Māori</a:t>
            </a:r>
            <a:r>
              <a:rPr lang="zh-CN" alt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是一个由毛利人，太平洋学者，老师，研究者和学生组成的学术组织，致力于提高人们对新西兰和太平洋地区土著教育的认识和理解。</a:t>
            </a:r>
            <a:endParaRPr lang="en-GB" altLang="zh-CN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mi-N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作为</a:t>
            </a:r>
            <a:r>
              <a:rPr lang="zh-CN" alt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学</a:t>
            </a:r>
            <a:r>
              <a:rPr lang="zh-CN" alt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院里毛利文化的守护者，毛利学者参与科研，教学和专业学习，以促进和推广毛利文化。</a:t>
            </a:r>
            <a:endParaRPr lang="en-GB" altLang="zh-C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NZ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作为学院里太平洋教育的提倡者，我们作为学术老师跟在新西兰整个地区的太平洋联盟紧密合作，并就太平洋教育提案展开科研活动，提供案例指导。</a:t>
            </a:r>
            <a:endParaRPr lang="en-N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N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5C62-8929-4A49-AFAD-D6CEA94A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" y="185968"/>
            <a:ext cx="8099368" cy="933796"/>
          </a:xfrm>
        </p:spPr>
        <p:txBody>
          <a:bodyPr/>
          <a:lstStyle/>
          <a:p>
            <a:r>
              <a:rPr lang="zh-CN" altLang="en-US" b="1" dirty="0"/>
              <a:t>我们的研究所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B27B-F7FB-433E-9AC8-C840CF688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" y="1212273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CN" altLang="en-US" sz="3400" b="1" dirty="0"/>
              <a:t>幼儿教育研究所</a:t>
            </a:r>
            <a:r>
              <a:rPr lang="en-NZ" sz="3400" b="1" dirty="0"/>
              <a:t>(1995)</a:t>
            </a:r>
          </a:p>
          <a:p>
            <a:pPr marL="0" indent="0">
              <a:buNone/>
            </a:pPr>
            <a:r>
              <a:rPr lang="zh-CN" altLang="en-US" sz="3400" dirty="0"/>
              <a:t>该研究所通过以下方式推进幼儿教育的卓越性</a:t>
            </a:r>
            <a:r>
              <a:rPr lang="en-NZ" sz="3400" dirty="0"/>
              <a:t>:</a:t>
            </a:r>
          </a:p>
          <a:p>
            <a:r>
              <a:rPr lang="zh-CN" altLang="en-US" sz="3400" dirty="0"/>
              <a:t>科研</a:t>
            </a:r>
            <a:endParaRPr lang="en-NZ" sz="3400" dirty="0"/>
          </a:p>
          <a:p>
            <a:r>
              <a:rPr lang="zh-CN" altLang="en-US" sz="3400" dirty="0"/>
              <a:t>政策研究</a:t>
            </a:r>
            <a:endParaRPr lang="en-NZ" sz="3400" dirty="0"/>
          </a:p>
          <a:p>
            <a:r>
              <a:rPr lang="zh-CN" altLang="en-US" sz="3400" dirty="0"/>
              <a:t>信息服务</a:t>
            </a:r>
            <a:endParaRPr lang="en-NZ" sz="3400" dirty="0"/>
          </a:p>
          <a:p>
            <a:pPr marL="0" indent="0">
              <a:spcAft>
                <a:spcPts val="1200"/>
              </a:spcAft>
              <a:buNone/>
            </a:pPr>
            <a:r>
              <a:rPr lang="zh-CN" altLang="en-US" dirty="0"/>
              <a:t>幼儿教育研究所通过与其成员在这些领域的参与，与幼儿教师教育和幼儿教育职业发展保持着紧密的联系。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999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1FED-E72D-44A4-9756-40C832E4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93"/>
            <a:ext cx="8229600" cy="1069571"/>
          </a:xfrm>
        </p:spPr>
        <p:txBody>
          <a:bodyPr/>
          <a:lstStyle/>
          <a:p>
            <a:r>
              <a:rPr lang="zh-CN" altLang="en-US" b="1" dirty="0"/>
              <a:t>我们的诊所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301F-B1B8-4096-A0EE-425274DD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35" y="1166018"/>
            <a:ext cx="8229600" cy="47193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12800" b="1" dirty="0"/>
              <a:t>自闭症诊所</a:t>
            </a:r>
            <a:r>
              <a:rPr lang="en-NZ" sz="12800" b="1" dirty="0"/>
              <a:t> (2019)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11200" dirty="0"/>
              <a:t>诊所工作人员</a:t>
            </a:r>
            <a:r>
              <a:rPr lang="en-NZ" sz="11200" dirty="0"/>
              <a:t>:</a:t>
            </a:r>
          </a:p>
          <a:p>
            <a:pPr>
              <a:spcAft>
                <a:spcPts val="1200"/>
              </a:spcAft>
            </a:pPr>
            <a:r>
              <a:rPr lang="zh-CN" altLang="en-US" sz="11200" dirty="0"/>
              <a:t>与患有或怀疑患有自闭症的五岁以下儿童，他们的家人和</a:t>
            </a:r>
            <a:r>
              <a:rPr lang="en-NZ" sz="11200" dirty="0" err="1"/>
              <a:t>whānau</a:t>
            </a:r>
            <a:r>
              <a:rPr lang="zh-CN" altLang="en-US" sz="11200" dirty="0"/>
              <a:t>（毛利语‘家’）</a:t>
            </a:r>
            <a:r>
              <a:rPr lang="en-NZ" sz="11200" dirty="0"/>
              <a:t>,</a:t>
            </a:r>
            <a:r>
              <a:rPr lang="zh-CN" altLang="en-US" sz="11200" dirty="0"/>
              <a:t>看护者和老师沟通合作。工作人员还与治疗室和其他医护人员一起工作。</a:t>
            </a:r>
            <a:r>
              <a:rPr lang="en-NZ" sz="11200" dirty="0"/>
              <a:t> </a:t>
            </a:r>
          </a:p>
          <a:p>
            <a:r>
              <a:rPr lang="zh-CN" altLang="en-US" sz="11200" dirty="0"/>
              <a:t>广泛采用早期丹佛干预模式（</a:t>
            </a:r>
            <a:r>
              <a:rPr lang="en-US" altLang="zh-CN" sz="11200" dirty="0"/>
              <a:t>ESDM</a:t>
            </a:r>
            <a:r>
              <a:rPr lang="zh-CN" altLang="en-US" sz="11200" dirty="0"/>
              <a:t>），一种基于游戏的行为疗法。通过与父母、护理者和治疗师的有趣、自然的互动，</a:t>
            </a:r>
            <a:r>
              <a:rPr lang="en-US" altLang="zh-CN" sz="11200" dirty="0"/>
              <a:t>ESDM</a:t>
            </a:r>
            <a:r>
              <a:rPr lang="zh-CN" altLang="en-US" sz="11200" dirty="0"/>
              <a:t>可以帮助患有或疑似患有自闭症的幼儿加快学习和技能发展。</a:t>
            </a:r>
            <a:endParaRPr lang="en-NZ" sz="11200" dirty="0"/>
          </a:p>
        </p:txBody>
      </p:sp>
    </p:spTree>
    <p:extLst>
      <p:ext uri="{BB962C8B-B14F-4D97-AF65-F5344CB8AC3E}">
        <p14:creationId xmlns:p14="http://schemas.microsoft.com/office/powerpoint/2010/main" val="9648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E89F-511F-49BA-A9F7-D772E0ED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43"/>
            <a:ext cx="7988531" cy="1252453"/>
          </a:xfrm>
        </p:spPr>
        <p:txBody>
          <a:bodyPr/>
          <a:lstStyle/>
          <a:p>
            <a:r>
              <a:rPr lang="zh-CN" altLang="en-US" b="1" dirty="0"/>
              <a:t>我们的诊所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4B90-1A3F-4A0F-A4B4-D7A445ED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496"/>
            <a:ext cx="8276705" cy="4688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750" b="1" dirty="0"/>
              <a:t>计划重建教育心理诊所</a:t>
            </a:r>
            <a:r>
              <a:rPr lang="en-NZ" sz="2750" b="1" dirty="0"/>
              <a:t>(2022)</a:t>
            </a:r>
          </a:p>
          <a:p>
            <a:pPr marL="0" indent="0">
              <a:buNone/>
            </a:pPr>
            <a:r>
              <a:rPr lang="zh-CN" altLang="en-US" sz="2750" dirty="0"/>
              <a:t>教育心理诊所将提供：</a:t>
            </a:r>
            <a:endParaRPr lang="en-GB" altLang="zh-CN" sz="2750" dirty="0"/>
          </a:p>
          <a:p>
            <a:r>
              <a:rPr lang="zh-CN" altLang="en-US" sz="2750" dirty="0"/>
              <a:t>为资源不足的社区提供必要的服务，</a:t>
            </a:r>
            <a:endParaRPr lang="en-GB" altLang="zh-CN" sz="2750" dirty="0"/>
          </a:p>
          <a:p>
            <a:r>
              <a:rPr lang="zh-CN" altLang="en-US" sz="2750" dirty="0"/>
              <a:t>心理健康需求的公平性，以及</a:t>
            </a:r>
            <a:endParaRPr lang="en-GB" altLang="zh-CN" sz="2750" dirty="0"/>
          </a:p>
          <a:p>
            <a:r>
              <a:rPr lang="zh-CN" altLang="en-US" sz="2750" dirty="0"/>
              <a:t>教育心理学课程的提升与机会</a:t>
            </a:r>
            <a:endParaRPr lang="en-GB" altLang="zh-CN" sz="2750" dirty="0"/>
          </a:p>
          <a:p>
            <a:pPr marL="0" indent="0">
              <a:buNone/>
            </a:pPr>
            <a:r>
              <a:rPr lang="zh-CN" altLang="en-US" sz="2750" dirty="0"/>
              <a:t>此诊所将有长期的潜力成为一个研究型诊所，尤其给在新西兰的学生和老师提供在此领域里的发展和前沿知识。</a:t>
            </a:r>
            <a:r>
              <a:rPr lang="en-NZ" sz="27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508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ptx" id="{6CA65DA7-76F7-4CCB-848F-E1EDF2170FBE}" vid="{610E7FA8-4517-47B5-BEDD-3FF60DA9584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9851</TotalTime>
  <Words>2155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宋体</vt:lpstr>
      <vt:lpstr>Arial</vt:lpstr>
      <vt:lpstr>Calibri</vt:lpstr>
      <vt:lpstr>Courier New</vt:lpstr>
      <vt:lpstr>Times New Roman</vt:lpstr>
      <vt:lpstr>Office Theme</vt:lpstr>
      <vt:lpstr> 惠灵顿教育学院 Faculty of Education </vt:lpstr>
      <vt:lpstr>                                                                                                             教育学院院长， Stephen Dobson教授     Kia ora, welcome,欢迎, Talofa lava, Kia orana, Mālō e lelei, Ni sa bula vinaka, Faka‘alofa lahi atu, Fakatalofa atu, Kam na mauri, Gud de tru, Kaselehlie, Halo olgeta, Ia orana, Aloha mai eاهلا و سهلا,,Selamat datang.  在2021 《泰晤士高等教育》教育专业排名全球73位，惠灵顿教育学院历史悠久，有着高质量的教学，学习，科研，和与社会紧密接轨的历史传统。我们共有1000名学生和70名员工。</vt:lpstr>
      <vt:lpstr>愿景</vt:lpstr>
      <vt:lpstr>我们的课程</vt:lpstr>
      <vt:lpstr>科研领域</vt:lpstr>
      <vt:lpstr>Te Kura Māori</vt:lpstr>
      <vt:lpstr>我们的研究所</vt:lpstr>
      <vt:lpstr>我们的诊所</vt:lpstr>
      <vt:lpstr>我们的诊所</vt:lpstr>
      <vt:lpstr>我们的实验室</vt:lpstr>
      <vt:lpstr>未来规划的虚拟合作中心</vt:lpstr>
      <vt:lpstr>战略项目</vt:lpstr>
      <vt:lpstr>国内/国际关系</vt:lpstr>
      <vt:lpstr>卓越中心—面向未来的教育</vt:lpstr>
      <vt:lpstr>卓越中心– 面向未来的教育 – 活动</vt:lpstr>
      <vt:lpstr>卓越中心– 面向未来的教育 – 活动</vt:lpstr>
      <vt:lpstr>卓越中心– 面向未来的教育 – 活动</vt:lpstr>
      <vt:lpstr>校内相关课程/培训</vt:lpstr>
      <vt:lpstr>校内相关课程/培训</vt:lpstr>
      <vt:lpstr>校内相关课程/培训</vt:lpstr>
      <vt:lpstr>我们的客座教授</vt:lpstr>
      <vt:lpstr>PowerPoint Presentation</vt:lpstr>
    </vt:vector>
  </TitlesOfParts>
  <Company>VUW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Berry</dc:creator>
  <cp:lastModifiedBy>Juan Cao</cp:lastModifiedBy>
  <cp:revision>60</cp:revision>
  <cp:lastPrinted>2021-12-01T22:58:12Z</cp:lastPrinted>
  <dcterms:created xsi:type="dcterms:W3CDTF">2021-11-04T02:21:29Z</dcterms:created>
  <dcterms:modified xsi:type="dcterms:W3CDTF">2022-03-02T08:30:50Z</dcterms:modified>
</cp:coreProperties>
</file>