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sldIdLst>
    <p:sldId id="256" r:id="rId5"/>
    <p:sldId id="282" r:id="rId6"/>
    <p:sldId id="260" r:id="rId7"/>
    <p:sldId id="259" r:id="rId8"/>
    <p:sldId id="261" r:id="rId9"/>
    <p:sldId id="287" r:id="rId10"/>
    <p:sldId id="273" r:id="rId11"/>
    <p:sldId id="275" r:id="rId12"/>
    <p:sldId id="277" r:id="rId13"/>
    <p:sldId id="283" r:id="rId14"/>
    <p:sldId id="270" r:id="rId15"/>
    <p:sldId id="266" r:id="rId16"/>
    <p:sldId id="262" r:id="rId17"/>
    <p:sldId id="263" r:id="rId18"/>
    <p:sldId id="267" r:id="rId19"/>
    <p:sldId id="268" r:id="rId20"/>
    <p:sldId id="269" r:id="rId21"/>
    <p:sldId id="271" r:id="rId22"/>
    <p:sldId id="274" r:id="rId23"/>
    <p:sldId id="284" r:id="rId24"/>
    <p:sldId id="278" r:id="rId25"/>
    <p:sldId id="286" r:id="rId26"/>
  </p:sldIdLst>
  <p:sldSz cx="9144000" cy="6858000" type="screen4x3"/>
  <p:notesSz cx="6797675"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016B93-CE13-0CA0-1723-24A91AA28CEC}" v="32" dt="2022-03-03T01:30:11.389"/>
    <p1510:client id="{60676B7E-3717-4B0D-B9FC-B8665BF5E395}" v="4" dt="2022-03-04T00:40:24.4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en Dobson" userId="S::dobsonst@staff.vuw.ac.nz::28b4328f-c1d4-46af-9986-c8e0dfc04cd0" providerId="AD" clId="Web-{FFD67263-99CD-953D-2115-67ACEE6AD3EE}"/>
    <pc:docChg chg="modSld">
      <pc:chgData name="Stephen Dobson" userId="S::dobsonst@staff.vuw.ac.nz::28b4328f-c1d4-46af-9986-c8e0dfc04cd0" providerId="AD" clId="Web-{FFD67263-99CD-953D-2115-67ACEE6AD3EE}" dt="2022-01-19T22:39:05.984" v="24" actId="20577"/>
      <pc:docMkLst>
        <pc:docMk/>
      </pc:docMkLst>
      <pc:sldChg chg="modSp">
        <pc:chgData name="Stephen Dobson" userId="S::dobsonst@staff.vuw.ac.nz::28b4328f-c1d4-46af-9986-c8e0dfc04cd0" providerId="AD" clId="Web-{FFD67263-99CD-953D-2115-67ACEE6AD3EE}" dt="2022-01-19T22:38:20.467" v="6" actId="20577"/>
        <pc:sldMkLst>
          <pc:docMk/>
          <pc:sldMk cId="4069992881" sldId="273"/>
        </pc:sldMkLst>
        <pc:spChg chg="mod">
          <ac:chgData name="Stephen Dobson" userId="S::dobsonst@staff.vuw.ac.nz::28b4328f-c1d4-46af-9986-c8e0dfc04cd0" providerId="AD" clId="Web-{FFD67263-99CD-953D-2115-67ACEE6AD3EE}" dt="2022-01-19T22:38:20.467" v="6" actId="20577"/>
          <ac:spMkLst>
            <pc:docMk/>
            <pc:sldMk cId="4069992881" sldId="273"/>
            <ac:spMk id="2" creationId="{95C15C62-8929-4A49-AFAD-D6CEA94A763E}"/>
          </ac:spMkLst>
        </pc:spChg>
      </pc:sldChg>
      <pc:sldChg chg="modSp">
        <pc:chgData name="Stephen Dobson" userId="S::dobsonst@staff.vuw.ac.nz::28b4328f-c1d4-46af-9986-c8e0dfc04cd0" providerId="AD" clId="Web-{FFD67263-99CD-953D-2115-67ACEE6AD3EE}" dt="2022-01-19T22:38:35.077" v="9" actId="20577"/>
        <pc:sldMkLst>
          <pc:docMk/>
          <pc:sldMk cId="964875670" sldId="275"/>
        </pc:sldMkLst>
        <pc:spChg chg="mod">
          <ac:chgData name="Stephen Dobson" userId="S::dobsonst@staff.vuw.ac.nz::28b4328f-c1d4-46af-9986-c8e0dfc04cd0" providerId="AD" clId="Web-{FFD67263-99CD-953D-2115-67ACEE6AD3EE}" dt="2022-01-19T22:38:35.077" v="9" actId="20577"/>
          <ac:spMkLst>
            <pc:docMk/>
            <pc:sldMk cId="964875670" sldId="275"/>
            <ac:spMk id="2" creationId="{6BDD1FED-E72D-44A4-9756-40C832E46359}"/>
          </ac:spMkLst>
        </pc:spChg>
      </pc:sldChg>
      <pc:sldChg chg="modSp">
        <pc:chgData name="Stephen Dobson" userId="S::dobsonst@staff.vuw.ac.nz::28b4328f-c1d4-46af-9986-c8e0dfc04cd0" providerId="AD" clId="Web-{FFD67263-99CD-953D-2115-67ACEE6AD3EE}" dt="2022-01-19T22:38:50.609" v="20" actId="20577"/>
        <pc:sldMkLst>
          <pc:docMk/>
          <pc:sldMk cId="3605082284" sldId="277"/>
        </pc:sldMkLst>
        <pc:spChg chg="mod">
          <ac:chgData name="Stephen Dobson" userId="S::dobsonst@staff.vuw.ac.nz::28b4328f-c1d4-46af-9986-c8e0dfc04cd0" providerId="AD" clId="Web-{FFD67263-99CD-953D-2115-67ACEE6AD3EE}" dt="2022-01-19T22:38:50.609" v="20" actId="20577"/>
          <ac:spMkLst>
            <pc:docMk/>
            <pc:sldMk cId="3605082284" sldId="277"/>
            <ac:spMk id="2" creationId="{9EB8E89F-511F-49BA-A9F7-D772E0ED3680}"/>
          </ac:spMkLst>
        </pc:spChg>
      </pc:sldChg>
      <pc:sldChg chg="modSp">
        <pc:chgData name="Stephen Dobson" userId="S::dobsonst@staff.vuw.ac.nz::28b4328f-c1d4-46af-9986-c8e0dfc04cd0" providerId="AD" clId="Web-{FFD67263-99CD-953D-2115-67ACEE6AD3EE}" dt="2022-01-19T22:39:05.984" v="24" actId="20577"/>
        <pc:sldMkLst>
          <pc:docMk/>
          <pc:sldMk cId="2028981553" sldId="283"/>
        </pc:sldMkLst>
        <pc:spChg chg="mod">
          <ac:chgData name="Stephen Dobson" userId="S::dobsonst@staff.vuw.ac.nz::28b4328f-c1d4-46af-9986-c8e0dfc04cd0" providerId="AD" clId="Web-{FFD67263-99CD-953D-2115-67ACEE6AD3EE}" dt="2022-01-19T22:39:05.984" v="24" actId="20577"/>
          <ac:spMkLst>
            <pc:docMk/>
            <pc:sldMk cId="2028981553" sldId="283"/>
            <ac:spMk id="2" creationId="{9EB8E89F-511F-49BA-A9F7-D772E0ED3680}"/>
          </ac:spMkLst>
        </pc:spChg>
      </pc:sldChg>
    </pc:docChg>
  </pc:docChgLst>
  <pc:docChgLst>
    <pc:chgData name="Pam Berry" userId="S::berrypa@staff.vuw.ac.nz::938496e7-2cfc-49e3-b612-30f83477dc92" providerId="AD" clId="Web-{51016B93-CE13-0CA0-1723-24A91AA28CEC}"/>
    <pc:docChg chg="modSld">
      <pc:chgData name="Pam Berry" userId="S::berrypa@staff.vuw.ac.nz::938496e7-2cfc-49e3-b612-30f83477dc92" providerId="AD" clId="Web-{51016B93-CE13-0CA0-1723-24A91AA28CEC}" dt="2022-03-03T01:30:11.389" v="16" actId="20577"/>
      <pc:docMkLst>
        <pc:docMk/>
      </pc:docMkLst>
      <pc:sldChg chg="modSp">
        <pc:chgData name="Pam Berry" userId="S::berrypa@staff.vuw.ac.nz::938496e7-2cfc-49e3-b612-30f83477dc92" providerId="AD" clId="Web-{51016B93-CE13-0CA0-1723-24A91AA28CEC}" dt="2022-03-03T01:30:11.389" v="16" actId="20577"/>
        <pc:sldMkLst>
          <pc:docMk/>
          <pc:sldMk cId="1749719054" sldId="259"/>
        </pc:sldMkLst>
        <pc:spChg chg="mod">
          <ac:chgData name="Pam Berry" userId="S::berrypa@staff.vuw.ac.nz::938496e7-2cfc-49e3-b612-30f83477dc92" providerId="AD" clId="Web-{51016B93-CE13-0CA0-1723-24A91AA28CEC}" dt="2022-03-03T01:30:11.389" v="16" actId="20577"/>
          <ac:spMkLst>
            <pc:docMk/>
            <pc:sldMk cId="1749719054" sldId="259"/>
            <ac:spMk id="3" creationId="{D4B2B7B2-D1B1-4B60-867F-966BF5C8AF13}"/>
          </ac:spMkLst>
        </pc:spChg>
      </pc:sldChg>
    </pc:docChg>
  </pc:docChgLst>
  <pc:docChgLst>
    <pc:chgData name="Pam Berry" userId="S::berrypa@staff.vuw.ac.nz::938496e7-2cfc-49e3-b612-30f83477dc92" providerId="AD" clId="Web-{6B29BA7F-FC25-7365-F3A9-55B646300D6B}"/>
    <pc:docChg chg="modSld sldOrd">
      <pc:chgData name="Pam Berry" userId="S::berrypa@staff.vuw.ac.nz::938496e7-2cfc-49e3-b612-30f83477dc92" providerId="AD" clId="Web-{6B29BA7F-FC25-7365-F3A9-55B646300D6B}" dt="2022-03-01T02:14:39.721" v="8" actId="20577"/>
      <pc:docMkLst>
        <pc:docMk/>
      </pc:docMkLst>
      <pc:sldChg chg="ord">
        <pc:chgData name="Pam Berry" userId="S::berrypa@staff.vuw.ac.nz::938496e7-2cfc-49e3-b612-30f83477dc92" providerId="AD" clId="Web-{6B29BA7F-FC25-7365-F3A9-55B646300D6B}" dt="2022-03-01T02:13:25.282" v="0"/>
        <pc:sldMkLst>
          <pc:docMk/>
          <pc:sldMk cId="4069992881" sldId="273"/>
        </pc:sldMkLst>
      </pc:sldChg>
      <pc:sldChg chg="modSp">
        <pc:chgData name="Pam Berry" userId="S::berrypa@staff.vuw.ac.nz::938496e7-2cfc-49e3-b612-30f83477dc92" providerId="AD" clId="Web-{6B29BA7F-FC25-7365-F3A9-55B646300D6B}" dt="2022-03-01T02:14:39.721" v="8" actId="20577"/>
        <pc:sldMkLst>
          <pc:docMk/>
          <pc:sldMk cId="1117766360" sldId="287"/>
        </pc:sldMkLst>
        <pc:spChg chg="mod">
          <ac:chgData name="Pam Berry" userId="S::berrypa@staff.vuw.ac.nz::938496e7-2cfc-49e3-b612-30f83477dc92" providerId="AD" clId="Web-{6B29BA7F-FC25-7365-F3A9-55B646300D6B}" dt="2022-03-01T02:14:06.392" v="2" actId="20577"/>
          <ac:spMkLst>
            <pc:docMk/>
            <pc:sldMk cId="1117766360" sldId="287"/>
            <ac:spMk id="2" creationId="{4E9F9109-007A-4CBD-B485-37EA8AD5D858}"/>
          </ac:spMkLst>
        </pc:spChg>
        <pc:spChg chg="mod">
          <ac:chgData name="Pam Berry" userId="S::berrypa@staff.vuw.ac.nz::938496e7-2cfc-49e3-b612-30f83477dc92" providerId="AD" clId="Web-{6B29BA7F-FC25-7365-F3A9-55B646300D6B}" dt="2022-03-01T02:14:39.721" v="8" actId="20577"/>
          <ac:spMkLst>
            <pc:docMk/>
            <pc:sldMk cId="1117766360" sldId="287"/>
            <ac:spMk id="3" creationId="{34FFB108-61AC-4E57-B34A-7DBADCDE41B5}"/>
          </ac:spMkLst>
        </pc:spChg>
      </pc:sldChg>
    </pc:docChg>
  </pc:docChgLst>
  <pc:docChgLst>
    <pc:chgData name="Pam Berry" userId="S::berrypa@staff.vuw.ac.nz::938496e7-2cfc-49e3-b612-30f83477dc92" providerId="AD" clId="Web-{D36E9B64-B361-54CE-A50C-1D90324254C1}"/>
    <pc:docChg chg="addSld delSld">
      <pc:chgData name="Pam Berry" userId="S::berrypa@staff.vuw.ac.nz::938496e7-2cfc-49e3-b612-30f83477dc92" providerId="AD" clId="Web-{D36E9B64-B361-54CE-A50C-1D90324254C1}" dt="2022-03-01T02:12:50.040" v="1"/>
      <pc:docMkLst>
        <pc:docMk/>
      </pc:docMkLst>
      <pc:sldChg chg="new">
        <pc:chgData name="Pam Berry" userId="S::berrypa@staff.vuw.ac.nz::938496e7-2cfc-49e3-b612-30f83477dc92" providerId="AD" clId="Web-{D36E9B64-B361-54CE-A50C-1D90324254C1}" dt="2022-03-01T02:12:50.040" v="1"/>
        <pc:sldMkLst>
          <pc:docMk/>
          <pc:sldMk cId="1117766360" sldId="287"/>
        </pc:sldMkLst>
      </pc:sldChg>
      <pc:sldChg chg="del">
        <pc:chgData name="Pam Berry" userId="S::berrypa@staff.vuw.ac.nz::938496e7-2cfc-49e3-b612-30f83477dc92" providerId="AD" clId="Web-{D36E9B64-B361-54CE-A50C-1D90324254C1}" dt="2022-03-01T02:12:23.993" v="0"/>
        <pc:sldMkLst>
          <pc:docMk/>
          <pc:sldMk cId="2051398841" sldId="288"/>
        </pc:sldMkLst>
      </pc:sldChg>
    </pc:docChg>
  </pc:docChgLst>
  <pc:docChgLst>
    <pc:chgData name="Stephen Dobson" userId="S::dobsonst@staff.vuw.ac.nz::28b4328f-c1d4-46af-9986-c8e0dfc04cd0" providerId="AD" clId="Web-{85C8D420-4113-DEDC-E75D-50F09E2D5F05}"/>
    <pc:docChg chg="addSld modSld">
      <pc:chgData name="Stephen Dobson" userId="S::dobsonst@staff.vuw.ac.nz::28b4328f-c1d4-46af-9986-c8e0dfc04cd0" providerId="AD" clId="Web-{85C8D420-4113-DEDC-E75D-50F09E2D5F05}" dt="2022-03-01T01:39:49.778" v="7"/>
      <pc:docMkLst>
        <pc:docMk/>
      </pc:docMkLst>
      <pc:sldChg chg="addSp delSp modSp">
        <pc:chgData name="Stephen Dobson" userId="S::dobsonst@staff.vuw.ac.nz::28b4328f-c1d4-46af-9986-c8e0dfc04cd0" providerId="AD" clId="Web-{85C8D420-4113-DEDC-E75D-50F09E2D5F05}" dt="2022-03-01T01:38:51.917" v="1"/>
        <pc:sldMkLst>
          <pc:docMk/>
          <pc:sldMk cId="511340352" sldId="261"/>
        </pc:sldMkLst>
        <pc:picChg chg="add del mod">
          <ac:chgData name="Stephen Dobson" userId="S::dobsonst@staff.vuw.ac.nz::28b4328f-c1d4-46af-9986-c8e0dfc04cd0" providerId="AD" clId="Web-{85C8D420-4113-DEDC-E75D-50F09E2D5F05}" dt="2022-03-01T01:38:51.917" v="1"/>
          <ac:picMkLst>
            <pc:docMk/>
            <pc:sldMk cId="511340352" sldId="261"/>
            <ac:picMk id="4" creationId="{8F52EC29-7DE3-40E8-9446-5EF2AA4911AC}"/>
          </ac:picMkLst>
        </pc:picChg>
      </pc:sldChg>
      <pc:sldChg chg="addSp delSp modSp new">
        <pc:chgData name="Stephen Dobson" userId="S::dobsonst@staff.vuw.ac.nz::28b4328f-c1d4-46af-9986-c8e0dfc04cd0" providerId="AD" clId="Web-{85C8D420-4113-DEDC-E75D-50F09E2D5F05}" dt="2022-03-01T01:39:49.778" v="7"/>
        <pc:sldMkLst>
          <pc:docMk/>
          <pc:sldMk cId="275152910" sldId="287"/>
        </pc:sldMkLst>
        <pc:picChg chg="add del mod">
          <ac:chgData name="Stephen Dobson" userId="S::dobsonst@staff.vuw.ac.nz::28b4328f-c1d4-46af-9986-c8e0dfc04cd0" providerId="AD" clId="Web-{85C8D420-4113-DEDC-E75D-50F09E2D5F05}" dt="2022-03-01T01:39:49.778" v="7"/>
          <ac:picMkLst>
            <pc:docMk/>
            <pc:sldMk cId="275152910" sldId="287"/>
            <ac:picMk id="3" creationId="{829C11E2-601A-4029-8B94-EAD7CF02C2BE}"/>
          </ac:picMkLst>
        </pc:picChg>
      </pc:sldChg>
    </pc:docChg>
  </pc:docChgLst>
  <pc:docChgLst>
    <pc:chgData name="Pam Berry" userId="938496e7-2cfc-49e3-b612-30f83477dc92" providerId="ADAL" clId="{623C0EE5-3DB4-43D1-83A4-8AC4CDEC95E5}"/>
    <pc:docChg chg="modSld">
      <pc:chgData name="Pam Berry" userId="938496e7-2cfc-49e3-b612-30f83477dc92" providerId="ADAL" clId="{623C0EE5-3DB4-43D1-83A4-8AC4CDEC95E5}" dt="2022-01-11T22:59:29.973" v="3" actId="6549"/>
      <pc:docMkLst>
        <pc:docMk/>
      </pc:docMkLst>
      <pc:sldChg chg="modSp mod">
        <pc:chgData name="Pam Berry" userId="938496e7-2cfc-49e3-b612-30f83477dc92" providerId="ADAL" clId="{623C0EE5-3DB4-43D1-83A4-8AC4CDEC95E5}" dt="2022-01-11T22:59:29.973" v="3" actId="6549"/>
        <pc:sldMkLst>
          <pc:docMk/>
          <pc:sldMk cId="929104753" sldId="282"/>
        </pc:sldMkLst>
        <pc:spChg chg="mod">
          <ac:chgData name="Pam Berry" userId="938496e7-2cfc-49e3-b612-30f83477dc92" providerId="ADAL" clId="{623C0EE5-3DB4-43D1-83A4-8AC4CDEC95E5}" dt="2022-01-11T22:59:29.973" v="3" actId="6549"/>
          <ac:spMkLst>
            <pc:docMk/>
            <pc:sldMk cId="929104753" sldId="282"/>
            <ac:spMk id="2" creationId="{651D520C-B2E9-40F7-AF81-FBFA6DD3F2D5}"/>
          </ac:spMkLst>
        </pc:spChg>
      </pc:sldChg>
    </pc:docChg>
  </pc:docChgLst>
  <pc:docChgLst>
    <pc:chgData name="Pam Berry" userId="938496e7-2cfc-49e3-b612-30f83477dc92" providerId="ADAL" clId="{60676B7E-3717-4B0D-B9FC-B8665BF5E395}"/>
    <pc:docChg chg="modSld">
      <pc:chgData name="Pam Berry" userId="938496e7-2cfc-49e3-b612-30f83477dc92" providerId="ADAL" clId="{60676B7E-3717-4B0D-B9FC-B8665BF5E395}" dt="2022-03-04T00:40:47.011" v="10" actId="6549"/>
      <pc:docMkLst>
        <pc:docMk/>
      </pc:docMkLst>
      <pc:sldChg chg="modSp mod">
        <pc:chgData name="Pam Berry" userId="938496e7-2cfc-49e3-b612-30f83477dc92" providerId="ADAL" clId="{60676B7E-3717-4B0D-B9FC-B8665BF5E395}" dt="2022-03-04T00:40:47.011" v="10" actId="6549"/>
        <pc:sldMkLst>
          <pc:docMk/>
          <pc:sldMk cId="1749719054" sldId="259"/>
        </pc:sldMkLst>
        <pc:spChg chg="mod">
          <ac:chgData name="Pam Berry" userId="938496e7-2cfc-49e3-b612-30f83477dc92" providerId="ADAL" clId="{60676B7E-3717-4B0D-B9FC-B8665BF5E395}" dt="2022-03-04T00:40:47.011" v="10" actId="6549"/>
          <ac:spMkLst>
            <pc:docMk/>
            <pc:sldMk cId="1749719054" sldId="259"/>
            <ac:spMk id="3" creationId="{D4B2B7B2-D1B1-4B60-867F-966BF5C8AF13}"/>
          </ac:spMkLst>
        </pc:spChg>
      </pc:sldChg>
      <pc:sldChg chg="modSp mod">
        <pc:chgData name="Pam Berry" userId="938496e7-2cfc-49e3-b612-30f83477dc92" providerId="ADAL" clId="{60676B7E-3717-4B0D-B9FC-B8665BF5E395}" dt="2022-03-01T02:15:24.155" v="5" actId="14100"/>
        <pc:sldMkLst>
          <pc:docMk/>
          <pc:sldMk cId="1117766360" sldId="287"/>
        </pc:sldMkLst>
        <pc:spChg chg="mod">
          <ac:chgData name="Pam Berry" userId="938496e7-2cfc-49e3-b612-30f83477dc92" providerId="ADAL" clId="{60676B7E-3717-4B0D-B9FC-B8665BF5E395}" dt="2022-03-01T02:15:24.155" v="5" actId="14100"/>
          <ac:spMkLst>
            <pc:docMk/>
            <pc:sldMk cId="1117766360" sldId="287"/>
            <ac:spMk id="3" creationId="{34FFB108-61AC-4E57-B34A-7DBADCDE41B5}"/>
          </ac:spMkLst>
        </pc:spChg>
      </pc:sldChg>
    </pc:docChg>
  </pc:docChgLst>
  <pc:docChgLst>
    <pc:chgData name="Pam Berry" userId="938496e7-2cfc-49e3-b612-30f83477dc92" providerId="ADAL" clId="{462B73E8-C908-4C57-9D78-99F53C4193F3}"/>
    <pc:docChg chg="custSel modSld">
      <pc:chgData name="Pam Berry" userId="938496e7-2cfc-49e3-b612-30f83477dc92" providerId="ADAL" clId="{462B73E8-C908-4C57-9D78-99F53C4193F3}" dt="2022-01-30T23:14:06.980" v="32" actId="113"/>
      <pc:docMkLst>
        <pc:docMk/>
      </pc:docMkLst>
      <pc:sldChg chg="modSp mod">
        <pc:chgData name="Pam Berry" userId="938496e7-2cfc-49e3-b612-30f83477dc92" providerId="ADAL" clId="{462B73E8-C908-4C57-9D78-99F53C4193F3}" dt="2022-01-30T23:14:06.980" v="32" actId="113"/>
        <pc:sldMkLst>
          <pc:docMk/>
          <pc:sldMk cId="2369226451" sldId="256"/>
        </pc:sldMkLst>
        <pc:spChg chg="mod">
          <ac:chgData name="Pam Berry" userId="938496e7-2cfc-49e3-b612-30f83477dc92" providerId="ADAL" clId="{462B73E8-C908-4C57-9D78-99F53C4193F3}" dt="2022-01-30T23:14:06.980" v="32" actId="113"/>
          <ac:spMkLst>
            <pc:docMk/>
            <pc:sldMk cId="2369226451" sldId="256"/>
            <ac:spMk id="2" creationId="{651D520C-B2E9-40F7-AF81-FBFA6DD3F2D5}"/>
          </ac:spMkLst>
        </pc:spChg>
      </pc:sldChg>
    </pc:docChg>
  </pc:docChgLst>
  <pc:docChgLst>
    <pc:chgData name="Pam Berry" userId="938496e7-2cfc-49e3-b612-30f83477dc92" providerId="ADAL" clId="{E9CB6BD7-6A72-44CB-8A29-2450118A17C2}"/>
    <pc:docChg chg="modSld">
      <pc:chgData name="Pam Berry" userId="938496e7-2cfc-49e3-b612-30f83477dc92" providerId="ADAL" clId="{E9CB6BD7-6A72-44CB-8A29-2450118A17C2}" dt="2022-03-02T20:49:42.249" v="0" actId="20577"/>
      <pc:docMkLst>
        <pc:docMk/>
      </pc:docMkLst>
      <pc:sldChg chg="modSp">
        <pc:chgData name="Pam Berry" userId="938496e7-2cfc-49e3-b612-30f83477dc92" providerId="ADAL" clId="{E9CB6BD7-6A72-44CB-8A29-2450118A17C2}" dt="2022-03-02T20:49:42.249" v="0" actId="20577"/>
        <pc:sldMkLst>
          <pc:docMk/>
          <pc:sldMk cId="1117766360" sldId="287"/>
        </pc:sldMkLst>
        <pc:spChg chg="mod">
          <ac:chgData name="Pam Berry" userId="938496e7-2cfc-49e3-b612-30f83477dc92" providerId="ADAL" clId="{E9CB6BD7-6A72-44CB-8A29-2450118A17C2}" dt="2022-03-02T20:49:42.249" v="0" actId="20577"/>
          <ac:spMkLst>
            <pc:docMk/>
            <pc:sldMk cId="1117766360" sldId="287"/>
            <ac:spMk id="3" creationId="{34FFB108-61AC-4E57-B34A-7DBADCDE41B5}"/>
          </ac:spMkLst>
        </pc:spChg>
      </pc:sldChg>
    </pc:docChg>
  </pc:docChgLst>
  <pc:docChgLst>
    <pc:chgData name="Stephen Dobson" userId="S::dobsonst@staff.vuw.ac.nz::28b4328f-c1d4-46af-9986-c8e0dfc04cd0" providerId="AD" clId="Web-{B7EAA38E-DC25-8C77-7D7F-CB7BF9E780D7}"/>
    <pc:docChg chg="addSld delSld modSld">
      <pc:chgData name="Stephen Dobson" userId="S::dobsonst@staff.vuw.ac.nz::28b4328f-c1d4-46af-9986-c8e0dfc04cd0" providerId="AD" clId="Web-{B7EAA38E-DC25-8C77-7D7F-CB7BF9E780D7}" dt="2022-03-01T01:55:29.872" v="128" actId="20577"/>
      <pc:docMkLst>
        <pc:docMk/>
      </pc:docMkLst>
      <pc:sldChg chg="addSp delSp modSp">
        <pc:chgData name="Stephen Dobson" userId="S::dobsonst@staff.vuw.ac.nz::28b4328f-c1d4-46af-9986-c8e0dfc04cd0" providerId="AD" clId="Web-{B7EAA38E-DC25-8C77-7D7F-CB7BF9E780D7}" dt="2022-03-01T01:48:36.956" v="49"/>
        <pc:sldMkLst>
          <pc:docMk/>
          <pc:sldMk cId="1749719054" sldId="259"/>
        </pc:sldMkLst>
        <pc:picChg chg="add del mod">
          <ac:chgData name="Stephen Dobson" userId="S::dobsonst@staff.vuw.ac.nz::28b4328f-c1d4-46af-9986-c8e0dfc04cd0" providerId="AD" clId="Web-{B7EAA38E-DC25-8C77-7D7F-CB7BF9E780D7}" dt="2022-03-01T01:48:36.956" v="49"/>
          <ac:picMkLst>
            <pc:docMk/>
            <pc:sldMk cId="1749719054" sldId="259"/>
            <ac:picMk id="4" creationId="{88014EEF-15FE-45BC-9331-861F083107BB}"/>
          </ac:picMkLst>
        </pc:picChg>
      </pc:sldChg>
      <pc:sldChg chg="addSp modSp del">
        <pc:chgData name="Stephen Dobson" userId="S::dobsonst@staff.vuw.ac.nz::28b4328f-c1d4-46af-9986-c8e0dfc04cd0" providerId="AD" clId="Web-{B7EAA38E-DC25-8C77-7D7F-CB7BF9E780D7}" dt="2022-03-01T01:41:28.119" v="8"/>
        <pc:sldMkLst>
          <pc:docMk/>
          <pc:sldMk cId="275152910" sldId="287"/>
        </pc:sldMkLst>
        <pc:spChg chg="mod">
          <ac:chgData name="Stephen Dobson" userId="S::dobsonst@staff.vuw.ac.nz::28b4328f-c1d4-46af-9986-c8e0dfc04cd0" providerId="AD" clId="Web-{B7EAA38E-DC25-8C77-7D7F-CB7BF9E780D7}" dt="2022-03-01T01:41:01.931" v="1" actId="20577"/>
          <ac:spMkLst>
            <pc:docMk/>
            <pc:sldMk cId="275152910" sldId="287"/>
            <ac:spMk id="2" creationId="{DA14A62F-95A4-4502-9908-3B7CE3A71D32}"/>
          </ac:spMkLst>
        </pc:spChg>
        <pc:spChg chg="add mod">
          <ac:chgData name="Stephen Dobson" userId="S::dobsonst@staff.vuw.ac.nz::28b4328f-c1d4-46af-9986-c8e0dfc04cd0" providerId="AD" clId="Web-{B7EAA38E-DC25-8C77-7D7F-CB7BF9E780D7}" dt="2022-03-01T01:41:27.775" v="7" actId="20577"/>
          <ac:spMkLst>
            <pc:docMk/>
            <pc:sldMk cId="275152910" sldId="287"/>
            <ac:spMk id="4" creationId="{EFBCF5EA-38E4-4857-B3D6-C59D864A7E7C}"/>
          </ac:spMkLst>
        </pc:spChg>
      </pc:sldChg>
      <pc:sldChg chg="modSp new add del">
        <pc:chgData name="Stephen Dobson" userId="S::dobsonst@staff.vuw.ac.nz::28b4328f-c1d4-46af-9986-c8e0dfc04cd0" providerId="AD" clId="Web-{B7EAA38E-DC25-8C77-7D7F-CB7BF9E780D7}" dt="2022-03-01T01:53:47.510" v="96"/>
        <pc:sldMkLst>
          <pc:docMk/>
          <pc:sldMk cId="3257440483" sldId="287"/>
        </pc:sldMkLst>
        <pc:spChg chg="mod">
          <ac:chgData name="Stephen Dobson" userId="S::dobsonst@staff.vuw.ac.nz::28b4328f-c1d4-46af-9986-c8e0dfc04cd0" providerId="AD" clId="Web-{B7EAA38E-DC25-8C77-7D7F-CB7BF9E780D7}" dt="2022-03-01T01:42:02.948" v="10" actId="20577"/>
          <ac:spMkLst>
            <pc:docMk/>
            <pc:sldMk cId="3257440483" sldId="287"/>
            <ac:spMk id="2" creationId="{8D743A57-A870-4405-947D-59D32D5C3EAA}"/>
          </ac:spMkLst>
        </pc:spChg>
        <pc:spChg chg="mod">
          <ac:chgData name="Stephen Dobson" userId="S::dobsonst@staff.vuw.ac.nz::28b4328f-c1d4-46af-9986-c8e0dfc04cd0" providerId="AD" clId="Web-{B7EAA38E-DC25-8C77-7D7F-CB7BF9E780D7}" dt="2022-03-01T01:53:21.713" v="91" actId="20577"/>
          <ac:spMkLst>
            <pc:docMk/>
            <pc:sldMk cId="3257440483" sldId="287"/>
            <ac:spMk id="3" creationId="{F7594976-5DA6-4281-A5C3-BBFBAC8E64DD}"/>
          </ac:spMkLst>
        </pc:spChg>
      </pc:sldChg>
      <pc:sldChg chg="modSp new">
        <pc:chgData name="Stephen Dobson" userId="S::dobsonst@staff.vuw.ac.nz::28b4328f-c1d4-46af-9986-c8e0dfc04cd0" providerId="AD" clId="Web-{B7EAA38E-DC25-8C77-7D7F-CB7BF9E780D7}" dt="2022-03-01T01:55:29.872" v="128" actId="20577"/>
        <pc:sldMkLst>
          <pc:docMk/>
          <pc:sldMk cId="2051398841" sldId="288"/>
        </pc:sldMkLst>
        <pc:spChg chg="mod">
          <ac:chgData name="Stephen Dobson" userId="S::dobsonst@staff.vuw.ac.nz::28b4328f-c1d4-46af-9986-c8e0dfc04cd0" providerId="AD" clId="Web-{B7EAA38E-DC25-8C77-7D7F-CB7BF9E780D7}" dt="2022-03-01T01:53:43.072" v="95" actId="20577"/>
          <ac:spMkLst>
            <pc:docMk/>
            <pc:sldMk cId="2051398841" sldId="288"/>
            <ac:spMk id="2" creationId="{489CC451-B617-42E5-A7FC-852318B032A8}"/>
          </ac:spMkLst>
        </pc:spChg>
        <pc:spChg chg="mod">
          <ac:chgData name="Stephen Dobson" userId="S::dobsonst@staff.vuw.ac.nz::28b4328f-c1d4-46af-9986-c8e0dfc04cd0" providerId="AD" clId="Web-{B7EAA38E-DC25-8C77-7D7F-CB7BF9E780D7}" dt="2022-03-01T01:55:29.872" v="128" actId="20577"/>
          <ac:spMkLst>
            <pc:docMk/>
            <pc:sldMk cId="2051398841" sldId="288"/>
            <ac:spMk id="3" creationId="{A9C10D20-C3DE-4930-B0A9-76413D09693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nb-AU"/>
          </a:p>
        </p:txBody>
      </p:sp>
      <p:sp>
        <p:nvSpPr>
          <p:cNvPr id="3" name="Plassholder for dato 2"/>
          <p:cNvSpPr>
            <a:spLocks noGrp="1"/>
          </p:cNvSpPr>
          <p:nvPr>
            <p:ph type="dt" idx="1"/>
          </p:nvPr>
        </p:nvSpPr>
        <p:spPr>
          <a:xfrm>
            <a:off x="3849688" y="0"/>
            <a:ext cx="2946400" cy="495300"/>
          </a:xfrm>
          <a:prstGeom prst="rect">
            <a:avLst/>
          </a:prstGeom>
        </p:spPr>
        <p:txBody>
          <a:bodyPr vert="horz" lIns="91440" tIns="45720" rIns="91440" bIns="45720" rtlCol="0"/>
          <a:lstStyle>
            <a:lvl1pPr algn="r">
              <a:defRPr sz="1200"/>
            </a:lvl1pPr>
          </a:lstStyle>
          <a:p>
            <a:fld id="{2A9F7F87-100E-8F4F-872B-2A190D804B58}" type="datetimeFigureOut">
              <a:rPr lang="nb-AU" smtClean="0"/>
              <a:t>03/04/2022</a:t>
            </a:fld>
            <a:endParaRPr lang="nb-AU"/>
          </a:p>
        </p:txBody>
      </p:sp>
      <p:sp>
        <p:nvSpPr>
          <p:cNvPr id="4" name="Plassholder for lysbilde 3"/>
          <p:cNvSpPr>
            <a:spLocks noGrp="1" noRot="1" noChangeAspect="1"/>
          </p:cNvSpPr>
          <p:nvPr>
            <p:ph type="sldImg" idx="2"/>
          </p:nvPr>
        </p:nvSpPr>
        <p:spPr>
          <a:xfrm>
            <a:off x="1177925" y="1233488"/>
            <a:ext cx="4441825" cy="3332162"/>
          </a:xfrm>
          <a:prstGeom prst="rect">
            <a:avLst/>
          </a:prstGeom>
          <a:noFill/>
          <a:ln w="12700">
            <a:solidFill>
              <a:prstClr val="black"/>
            </a:solidFill>
          </a:ln>
        </p:spPr>
        <p:txBody>
          <a:bodyPr vert="horz" lIns="91440" tIns="45720" rIns="91440" bIns="45720" rtlCol="0" anchor="ctr"/>
          <a:lstStyle/>
          <a:p>
            <a:endParaRPr lang="nb-AU"/>
          </a:p>
        </p:txBody>
      </p:sp>
      <p:sp>
        <p:nvSpPr>
          <p:cNvPr id="5" name="Plassholder for notater 4"/>
          <p:cNvSpPr>
            <a:spLocks noGrp="1"/>
          </p:cNvSpPr>
          <p:nvPr>
            <p:ph type="body" sz="quarter" idx="3"/>
          </p:nvPr>
        </p:nvSpPr>
        <p:spPr>
          <a:xfrm>
            <a:off x="679450" y="4751388"/>
            <a:ext cx="5438775" cy="3887787"/>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AU"/>
          </a:p>
        </p:txBody>
      </p:sp>
      <p:sp>
        <p:nvSpPr>
          <p:cNvPr id="6" name="Plassholder for bunntekst 5"/>
          <p:cNvSpPr>
            <a:spLocks noGrp="1"/>
          </p:cNvSpPr>
          <p:nvPr>
            <p:ph type="ftr" sz="quarter" idx="4"/>
          </p:nvPr>
        </p:nvSpPr>
        <p:spPr>
          <a:xfrm>
            <a:off x="0" y="9377363"/>
            <a:ext cx="2946400" cy="495300"/>
          </a:xfrm>
          <a:prstGeom prst="rect">
            <a:avLst/>
          </a:prstGeom>
        </p:spPr>
        <p:txBody>
          <a:bodyPr vert="horz" lIns="91440" tIns="45720" rIns="91440" bIns="45720" rtlCol="0" anchor="b"/>
          <a:lstStyle>
            <a:lvl1pPr algn="l">
              <a:defRPr sz="1200"/>
            </a:lvl1pPr>
          </a:lstStyle>
          <a:p>
            <a:endParaRPr lang="nb-AU"/>
          </a:p>
        </p:txBody>
      </p:sp>
      <p:sp>
        <p:nvSpPr>
          <p:cNvPr id="7" name="Plassholder for lysbildenummer 6"/>
          <p:cNvSpPr>
            <a:spLocks noGrp="1"/>
          </p:cNvSpPr>
          <p:nvPr>
            <p:ph type="sldNum" sz="quarter" idx="5"/>
          </p:nvPr>
        </p:nvSpPr>
        <p:spPr>
          <a:xfrm>
            <a:off x="3849688" y="9377363"/>
            <a:ext cx="2946400" cy="495300"/>
          </a:xfrm>
          <a:prstGeom prst="rect">
            <a:avLst/>
          </a:prstGeom>
        </p:spPr>
        <p:txBody>
          <a:bodyPr vert="horz" lIns="91440" tIns="45720" rIns="91440" bIns="45720" rtlCol="0" anchor="b"/>
          <a:lstStyle>
            <a:lvl1pPr algn="r">
              <a:defRPr sz="1200"/>
            </a:lvl1pPr>
          </a:lstStyle>
          <a:p>
            <a:fld id="{54C69C82-BFE5-C441-AABC-2083343DC2CB}" type="slidenum">
              <a:rPr lang="nb-AU" smtClean="0"/>
              <a:t>‹#›</a:t>
            </a:fld>
            <a:endParaRPr lang="nb-AU"/>
          </a:p>
        </p:txBody>
      </p:sp>
    </p:spTree>
    <p:extLst>
      <p:ext uri="{BB962C8B-B14F-4D97-AF65-F5344CB8AC3E}">
        <p14:creationId xmlns:p14="http://schemas.microsoft.com/office/powerpoint/2010/main" val="2213572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F53E4FA-4A01-844E-B9D0-934A967CBC1A}" type="datetimeFigureOut">
              <a:rPr lang="en-US" smtClean="0"/>
              <a:t>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D95122-A112-0844-98BC-D2A9AE745818}" type="slidenum">
              <a:rPr lang="en-US" smtClean="0"/>
              <a:t>‹#›</a:t>
            </a:fld>
            <a:endParaRPr lang="en-US"/>
          </a:p>
        </p:txBody>
      </p:sp>
    </p:spTree>
    <p:extLst>
      <p:ext uri="{BB962C8B-B14F-4D97-AF65-F5344CB8AC3E}">
        <p14:creationId xmlns:p14="http://schemas.microsoft.com/office/powerpoint/2010/main" val="167517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53E4FA-4A01-844E-B9D0-934A967CBC1A}" type="datetimeFigureOut">
              <a:rPr lang="en-US" smtClean="0"/>
              <a:t>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D95122-A112-0844-98BC-D2A9AE745818}" type="slidenum">
              <a:rPr lang="en-US" smtClean="0"/>
              <a:t>‹#›</a:t>
            </a:fld>
            <a:endParaRPr lang="en-US"/>
          </a:p>
        </p:txBody>
      </p:sp>
    </p:spTree>
    <p:extLst>
      <p:ext uri="{BB962C8B-B14F-4D97-AF65-F5344CB8AC3E}">
        <p14:creationId xmlns:p14="http://schemas.microsoft.com/office/powerpoint/2010/main" val="845696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53E4FA-4A01-844E-B9D0-934A967CBC1A}" type="datetimeFigureOut">
              <a:rPr lang="en-US" smtClean="0"/>
              <a:t>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D95122-A112-0844-98BC-D2A9AE745818}" type="slidenum">
              <a:rPr lang="en-US" smtClean="0"/>
              <a:t>‹#›</a:t>
            </a:fld>
            <a:endParaRPr lang="en-US"/>
          </a:p>
        </p:txBody>
      </p:sp>
    </p:spTree>
    <p:extLst>
      <p:ext uri="{BB962C8B-B14F-4D97-AF65-F5344CB8AC3E}">
        <p14:creationId xmlns:p14="http://schemas.microsoft.com/office/powerpoint/2010/main" val="4042641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53E4FA-4A01-844E-B9D0-934A967CBC1A}" type="datetimeFigureOut">
              <a:rPr lang="en-US" smtClean="0"/>
              <a:t>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D95122-A112-0844-98BC-D2A9AE745818}" type="slidenum">
              <a:rPr lang="en-US" smtClean="0"/>
              <a:t>‹#›</a:t>
            </a:fld>
            <a:endParaRPr lang="en-US"/>
          </a:p>
        </p:txBody>
      </p:sp>
    </p:spTree>
    <p:extLst>
      <p:ext uri="{BB962C8B-B14F-4D97-AF65-F5344CB8AC3E}">
        <p14:creationId xmlns:p14="http://schemas.microsoft.com/office/powerpoint/2010/main" val="3004124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53E4FA-4A01-844E-B9D0-934A967CBC1A}" type="datetimeFigureOut">
              <a:rPr lang="en-US" smtClean="0"/>
              <a:t>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D95122-A112-0844-98BC-D2A9AE745818}" type="slidenum">
              <a:rPr lang="en-US" smtClean="0"/>
              <a:t>‹#›</a:t>
            </a:fld>
            <a:endParaRPr lang="en-US"/>
          </a:p>
        </p:txBody>
      </p:sp>
    </p:spTree>
    <p:extLst>
      <p:ext uri="{BB962C8B-B14F-4D97-AF65-F5344CB8AC3E}">
        <p14:creationId xmlns:p14="http://schemas.microsoft.com/office/powerpoint/2010/main" val="2062731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F53E4FA-4A01-844E-B9D0-934A967CBC1A}" type="datetimeFigureOut">
              <a:rPr lang="en-US" smtClean="0"/>
              <a:t>3/4/2022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D95122-A112-0844-98BC-D2A9AE745818}" type="slidenum">
              <a:rPr lang="en-US" smtClean="0"/>
              <a:t>‹#›</a:t>
            </a:fld>
            <a:endParaRPr lang="en-US"/>
          </a:p>
        </p:txBody>
      </p:sp>
    </p:spTree>
    <p:extLst>
      <p:ext uri="{BB962C8B-B14F-4D97-AF65-F5344CB8AC3E}">
        <p14:creationId xmlns:p14="http://schemas.microsoft.com/office/powerpoint/2010/main" val="2736367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F53E4FA-4A01-844E-B9D0-934A967CBC1A}" type="datetimeFigureOut">
              <a:rPr lang="en-US" smtClean="0"/>
              <a:t>3/4/2022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D95122-A112-0844-98BC-D2A9AE745818}" type="slidenum">
              <a:rPr lang="en-US" smtClean="0"/>
              <a:t>‹#›</a:t>
            </a:fld>
            <a:endParaRPr lang="en-US"/>
          </a:p>
        </p:txBody>
      </p:sp>
    </p:spTree>
    <p:extLst>
      <p:ext uri="{BB962C8B-B14F-4D97-AF65-F5344CB8AC3E}">
        <p14:creationId xmlns:p14="http://schemas.microsoft.com/office/powerpoint/2010/main" val="3881229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53E4FA-4A01-844E-B9D0-934A967CBC1A}" type="datetimeFigureOut">
              <a:rPr lang="en-US" smtClean="0"/>
              <a:t>3/4/2022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D95122-A112-0844-98BC-D2A9AE745818}" type="slidenum">
              <a:rPr lang="en-US" smtClean="0"/>
              <a:t>‹#›</a:t>
            </a:fld>
            <a:endParaRPr lang="en-US"/>
          </a:p>
        </p:txBody>
      </p:sp>
    </p:spTree>
    <p:extLst>
      <p:ext uri="{BB962C8B-B14F-4D97-AF65-F5344CB8AC3E}">
        <p14:creationId xmlns:p14="http://schemas.microsoft.com/office/powerpoint/2010/main" val="2610049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53E4FA-4A01-844E-B9D0-934A967CBC1A}" type="datetimeFigureOut">
              <a:rPr lang="en-US" smtClean="0"/>
              <a:t>3/4/2022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D95122-A112-0844-98BC-D2A9AE745818}" type="slidenum">
              <a:rPr lang="en-US" smtClean="0"/>
              <a:t>‹#›</a:t>
            </a:fld>
            <a:endParaRPr lang="en-US"/>
          </a:p>
        </p:txBody>
      </p:sp>
    </p:spTree>
    <p:extLst>
      <p:ext uri="{BB962C8B-B14F-4D97-AF65-F5344CB8AC3E}">
        <p14:creationId xmlns:p14="http://schemas.microsoft.com/office/powerpoint/2010/main" val="4134511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53E4FA-4A01-844E-B9D0-934A967CBC1A}" type="datetimeFigureOut">
              <a:rPr lang="en-US" smtClean="0"/>
              <a:t>3/4/2022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D95122-A112-0844-98BC-D2A9AE745818}" type="slidenum">
              <a:rPr lang="en-US" smtClean="0"/>
              <a:t>‹#›</a:t>
            </a:fld>
            <a:endParaRPr lang="en-US"/>
          </a:p>
        </p:txBody>
      </p:sp>
    </p:spTree>
    <p:extLst>
      <p:ext uri="{BB962C8B-B14F-4D97-AF65-F5344CB8AC3E}">
        <p14:creationId xmlns:p14="http://schemas.microsoft.com/office/powerpoint/2010/main" val="3490209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53E4FA-4A01-844E-B9D0-934A967CBC1A}" type="datetimeFigureOut">
              <a:rPr lang="en-US" smtClean="0"/>
              <a:t>3/4/2022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D95122-A112-0844-98BC-D2A9AE745818}" type="slidenum">
              <a:rPr lang="en-US" smtClean="0"/>
              <a:t>‹#›</a:t>
            </a:fld>
            <a:endParaRPr lang="en-US"/>
          </a:p>
        </p:txBody>
      </p:sp>
    </p:spTree>
    <p:extLst>
      <p:ext uri="{BB962C8B-B14F-4D97-AF65-F5344CB8AC3E}">
        <p14:creationId xmlns:p14="http://schemas.microsoft.com/office/powerpoint/2010/main" val="1129950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53E4FA-4A01-844E-B9D0-934A967CBC1A}" type="datetimeFigureOut">
              <a:rPr lang="en-US" smtClean="0"/>
              <a:t>3/4/2022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D95122-A112-0844-98BC-D2A9AE745818}" type="slidenum">
              <a:rPr lang="en-US" smtClean="0"/>
              <a:t>‹#›</a:t>
            </a:fld>
            <a:endParaRPr lang="en-US"/>
          </a:p>
        </p:txBody>
      </p:sp>
      <p:pic>
        <p:nvPicPr>
          <p:cNvPr id="8" name="Picture 7">
            <a:extLst>
              <a:ext uri="{FF2B5EF4-FFF2-40B4-BE49-F238E27FC236}">
                <a16:creationId xmlns:a16="http://schemas.microsoft.com/office/drawing/2014/main" id="{66E88359-FE43-E444-BDCD-51BD7BD88C94}"/>
              </a:ext>
            </a:extLst>
          </p:cNvPr>
          <p:cNvPicPr>
            <a:picLocks noChangeAspect="1"/>
          </p:cNvPicPr>
          <p:nvPr userDrawn="1"/>
        </p:nvPicPr>
        <p:blipFill>
          <a:blip r:embed="rId13"/>
          <a:srcRect/>
          <a:stretch/>
        </p:blipFill>
        <p:spPr>
          <a:xfrm>
            <a:off x="0" y="2551471"/>
            <a:ext cx="9144000" cy="4306529"/>
          </a:xfrm>
          <a:prstGeom prst="rect">
            <a:avLst/>
          </a:prstGeom>
        </p:spPr>
      </p:pic>
    </p:spTree>
    <p:extLst>
      <p:ext uri="{BB962C8B-B14F-4D97-AF65-F5344CB8AC3E}">
        <p14:creationId xmlns:p14="http://schemas.microsoft.com/office/powerpoint/2010/main" val="11485068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s://en.wikipedia.org/wiki/Treaty_of_Waitangi"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newsroom.co.nz/ece-teachers-essential-workers-in-all-but-name" TargetMode="External"/><Relationship Id="rId2" Type="http://schemas.openxmlformats.org/officeDocument/2006/relationships/hyperlink" Target="https://www.wgtn.ac.nz/education/about/news/1974893-looking-to-our-past-to-understand-the-present" TargetMode="External"/><Relationship Id="rId1" Type="http://schemas.openxmlformats.org/officeDocument/2006/relationships/slideLayout" Target="../slideLayouts/slideLayout6.xml"/><Relationship Id="rId5" Type="http://schemas.openxmlformats.org/officeDocument/2006/relationships/hyperlink" Target="https://theconversation.com/fears-loom-for-teens-undergoing-vital-brain-development-during-covid-telling-stories-might-help-155295" TargetMode="External"/><Relationship Id="rId4" Type="http://schemas.openxmlformats.org/officeDocument/2006/relationships/hyperlink" Target="https://www.wgtn.ac.nz/news/2021/02/schools-are-failing-to-identify-high-ability-science-students,-research-show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D520C-B2E9-40F7-AF81-FBFA6DD3F2D5}"/>
              </a:ext>
            </a:extLst>
          </p:cNvPr>
          <p:cNvSpPr>
            <a:spLocks noGrp="1"/>
          </p:cNvSpPr>
          <p:nvPr>
            <p:ph type="ctrTitle"/>
          </p:nvPr>
        </p:nvSpPr>
        <p:spPr>
          <a:xfrm>
            <a:off x="593521" y="3428999"/>
            <a:ext cx="7772400" cy="1470025"/>
          </a:xfrm>
        </p:spPr>
        <p:txBody>
          <a:bodyPr>
            <a:normAutofit fontScale="90000"/>
          </a:bodyPr>
          <a:lstStyle/>
          <a:p>
            <a:br>
              <a:rPr lang="en-NZ"/>
            </a:br>
            <a:r>
              <a:rPr lang="en-NZ" b="1"/>
              <a:t>Te </a:t>
            </a:r>
            <a:r>
              <a:rPr lang="en-NZ" b="1" err="1"/>
              <a:t>Whānau</a:t>
            </a:r>
            <a:r>
              <a:rPr lang="en-NZ" b="1"/>
              <a:t> o </a:t>
            </a:r>
            <a:r>
              <a:rPr lang="en-NZ" b="1" err="1"/>
              <a:t>Ako</a:t>
            </a:r>
            <a:r>
              <a:rPr lang="en-NZ" b="1"/>
              <a:t> Pai</a:t>
            </a:r>
            <a:br>
              <a:rPr lang="en-NZ"/>
            </a:br>
            <a:r>
              <a:rPr lang="en-NZ" b="1"/>
              <a:t>Wellington Faculty of Education</a:t>
            </a:r>
          </a:p>
        </p:txBody>
      </p:sp>
      <p:pic>
        <p:nvPicPr>
          <p:cNvPr id="2050" name="Picture 2" descr="https://www.wgtn.ac.nz/__data/assets/image/0003/1886061/varieties/ls_medium.jpg">
            <a:extLst>
              <a:ext uri="{FF2B5EF4-FFF2-40B4-BE49-F238E27FC236}">
                <a16:creationId xmlns:a16="http://schemas.microsoft.com/office/drawing/2014/main" id="{DBAEB1A0-0E8E-48AB-AA01-AC4305CB5E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0594" y="704742"/>
            <a:ext cx="4366953" cy="2456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226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8E89F-511F-49BA-A9F7-D772E0ED3680}"/>
              </a:ext>
            </a:extLst>
          </p:cNvPr>
          <p:cNvSpPr>
            <a:spLocks noGrp="1"/>
          </p:cNvSpPr>
          <p:nvPr>
            <p:ph type="title"/>
          </p:nvPr>
        </p:nvSpPr>
        <p:spPr>
          <a:xfrm>
            <a:off x="457200" y="72043"/>
            <a:ext cx="7988531" cy="1252453"/>
          </a:xfrm>
        </p:spPr>
        <p:txBody>
          <a:bodyPr/>
          <a:lstStyle/>
          <a:p>
            <a:r>
              <a:rPr lang="en-NZ" b="1"/>
              <a:t>Our Institutes/Clinics</a:t>
            </a:r>
            <a:endParaRPr lang="en-NZ"/>
          </a:p>
        </p:txBody>
      </p:sp>
      <p:sp>
        <p:nvSpPr>
          <p:cNvPr id="3" name="Content Placeholder 2">
            <a:extLst>
              <a:ext uri="{FF2B5EF4-FFF2-40B4-BE49-F238E27FC236}">
                <a16:creationId xmlns:a16="http://schemas.microsoft.com/office/drawing/2014/main" id="{9CA44B90-1A3F-4A0F-A4B4-D7A445ED1129}"/>
              </a:ext>
            </a:extLst>
          </p:cNvPr>
          <p:cNvSpPr>
            <a:spLocks noGrp="1"/>
          </p:cNvSpPr>
          <p:nvPr>
            <p:ph idx="1"/>
          </p:nvPr>
        </p:nvSpPr>
        <p:spPr>
          <a:xfrm>
            <a:off x="457200" y="1066800"/>
            <a:ext cx="8276705" cy="4946074"/>
          </a:xfrm>
        </p:spPr>
        <p:txBody>
          <a:bodyPr>
            <a:noAutofit/>
          </a:bodyPr>
          <a:lstStyle/>
          <a:p>
            <a:pPr marL="0" indent="0">
              <a:buNone/>
            </a:pPr>
            <a:r>
              <a:rPr lang="nb-NO" sz="2800" b="1"/>
              <a:t>The Virtual Learning Lab (to be established 2022)</a:t>
            </a:r>
          </a:p>
          <a:p>
            <a:pPr marL="0" indent="0">
              <a:buNone/>
            </a:pPr>
            <a:r>
              <a:rPr lang="nb-NO" sz="2800"/>
              <a:t>This lab will conduct higher education research across the University and:</a:t>
            </a:r>
          </a:p>
          <a:p>
            <a:pPr fontAlgn="base"/>
            <a:r>
              <a:rPr lang="nb-NO" sz="2800"/>
              <a:t>organise research events;</a:t>
            </a:r>
          </a:p>
          <a:p>
            <a:pPr fontAlgn="base"/>
            <a:r>
              <a:rPr lang="nb-NO" sz="2800"/>
              <a:t>build a strong research culture on University pedagogy;</a:t>
            </a:r>
          </a:p>
          <a:p>
            <a:pPr fontAlgn="base"/>
            <a:r>
              <a:rPr lang="nb-NO" sz="2800"/>
              <a:t>pursue national and international funding opportunities; </a:t>
            </a:r>
          </a:p>
          <a:p>
            <a:pPr fontAlgn="base"/>
            <a:r>
              <a:rPr lang="nb-NO" sz="2800"/>
              <a:t>establish high quality, strategic research relationships with external national and international partners.</a:t>
            </a:r>
          </a:p>
          <a:p>
            <a:pPr marL="0" indent="0">
              <a:buNone/>
            </a:pPr>
            <a:r>
              <a:rPr lang="en-NZ" sz="2750"/>
              <a:t> </a:t>
            </a:r>
          </a:p>
        </p:txBody>
      </p:sp>
    </p:spTree>
    <p:extLst>
      <p:ext uri="{BB962C8B-B14F-4D97-AF65-F5344CB8AC3E}">
        <p14:creationId xmlns:p14="http://schemas.microsoft.com/office/powerpoint/2010/main" val="2028981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64DF9-3B15-4A99-A983-437A170D1EFA}"/>
              </a:ext>
            </a:extLst>
          </p:cNvPr>
          <p:cNvSpPr>
            <a:spLocks noGrp="1"/>
          </p:cNvSpPr>
          <p:nvPr>
            <p:ph type="title"/>
          </p:nvPr>
        </p:nvSpPr>
        <p:spPr>
          <a:xfrm>
            <a:off x="457200" y="623772"/>
            <a:ext cx="8229600" cy="1143000"/>
          </a:xfrm>
        </p:spPr>
        <p:txBody>
          <a:bodyPr/>
          <a:lstStyle/>
          <a:p>
            <a:r>
              <a:rPr lang="en-NZ" b="1"/>
              <a:t>Further Planned Virtual Centre</a:t>
            </a:r>
          </a:p>
        </p:txBody>
      </p:sp>
      <p:sp>
        <p:nvSpPr>
          <p:cNvPr id="3" name="Content Placeholder 2">
            <a:extLst>
              <a:ext uri="{FF2B5EF4-FFF2-40B4-BE49-F238E27FC236}">
                <a16:creationId xmlns:a16="http://schemas.microsoft.com/office/drawing/2014/main" id="{0BE5C10F-1E8B-4398-801A-BEE4C8CB7BFB}"/>
              </a:ext>
            </a:extLst>
          </p:cNvPr>
          <p:cNvSpPr>
            <a:spLocks noGrp="1"/>
          </p:cNvSpPr>
          <p:nvPr>
            <p:ph idx="1"/>
          </p:nvPr>
        </p:nvSpPr>
        <p:spPr>
          <a:xfrm>
            <a:off x="507076" y="2376055"/>
            <a:ext cx="8229600" cy="4525963"/>
          </a:xfrm>
        </p:spPr>
        <p:txBody>
          <a:bodyPr/>
          <a:lstStyle/>
          <a:p>
            <a:pPr>
              <a:spcAft>
                <a:spcPts val="1200"/>
              </a:spcAft>
            </a:pPr>
            <a:r>
              <a:rPr lang="en-NZ"/>
              <a:t>Centre of Excellence with Capital Normal University, China (currently under discussion)</a:t>
            </a:r>
          </a:p>
        </p:txBody>
      </p:sp>
    </p:spTree>
    <p:extLst>
      <p:ext uri="{BB962C8B-B14F-4D97-AF65-F5344CB8AC3E}">
        <p14:creationId xmlns:p14="http://schemas.microsoft.com/office/powerpoint/2010/main" val="499998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D6D70-9ECA-46F7-8018-404102C5D704}"/>
              </a:ext>
            </a:extLst>
          </p:cNvPr>
          <p:cNvSpPr>
            <a:spLocks noGrp="1"/>
          </p:cNvSpPr>
          <p:nvPr>
            <p:ph type="title"/>
          </p:nvPr>
        </p:nvSpPr>
        <p:spPr/>
        <p:txBody>
          <a:bodyPr/>
          <a:lstStyle/>
          <a:p>
            <a:r>
              <a:rPr lang="en-NZ" b="1"/>
              <a:t>Strategic Projects</a:t>
            </a:r>
          </a:p>
        </p:txBody>
      </p:sp>
      <p:sp>
        <p:nvSpPr>
          <p:cNvPr id="3" name="Content Placeholder 2">
            <a:extLst>
              <a:ext uri="{FF2B5EF4-FFF2-40B4-BE49-F238E27FC236}">
                <a16:creationId xmlns:a16="http://schemas.microsoft.com/office/drawing/2014/main" id="{AA151DA8-97E0-497A-88CD-70D531ACDD1C}"/>
              </a:ext>
            </a:extLst>
          </p:cNvPr>
          <p:cNvSpPr>
            <a:spLocks noGrp="1"/>
          </p:cNvSpPr>
          <p:nvPr>
            <p:ph idx="1"/>
          </p:nvPr>
        </p:nvSpPr>
        <p:spPr/>
        <p:txBody>
          <a:bodyPr>
            <a:normAutofit/>
          </a:bodyPr>
          <a:lstStyle/>
          <a:p>
            <a:r>
              <a:rPr lang="en-NZ"/>
              <a:t>Targeted outreach in the community space and professional/school/ECE centre sectors</a:t>
            </a:r>
          </a:p>
          <a:p>
            <a:r>
              <a:rPr lang="en-NZ"/>
              <a:t>Building research leadership capacity</a:t>
            </a:r>
          </a:p>
          <a:p>
            <a:r>
              <a:rPr lang="en-NZ"/>
              <a:t>Development of:</a:t>
            </a:r>
          </a:p>
          <a:p>
            <a:pPr lvl="1"/>
            <a:r>
              <a:rPr lang="en-NZ"/>
              <a:t>a Māori Research Centre</a:t>
            </a:r>
          </a:p>
          <a:p>
            <a:pPr lvl="1"/>
            <a:r>
              <a:rPr lang="en-NZ"/>
              <a:t>a Pasifika Research Centre </a:t>
            </a:r>
          </a:p>
          <a:p>
            <a:pPr lvl="1"/>
            <a:r>
              <a:rPr lang="en-NZ"/>
              <a:t>an international strategy</a:t>
            </a:r>
          </a:p>
          <a:p>
            <a:pPr lvl="1"/>
            <a:r>
              <a:rPr lang="en-NZ"/>
              <a:t>a special project on tolerance and peace </a:t>
            </a:r>
          </a:p>
        </p:txBody>
      </p:sp>
    </p:spTree>
    <p:extLst>
      <p:ext uri="{BB962C8B-B14F-4D97-AF65-F5344CB8AC3E}">
        <p14:creationId xmlns:p14="http://schemas.microsoft.com/office/powerpoint/2010/main" val="2351132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D40A2-9DCF-4CFB-95A2-CA7DB96172A7}"/>
              </a:ext>
            </a:extLst>
          </p:cNvPr>
          <p:cNvSpPr>
            <a:spLocks noGrp="1"/>
          </p:cNvSpPr>
          <p:nvPr>
            <p:ph type="title"/>
          </p:nvPr>
        </p:nvSpPr>
        <p:spPr>
          <a:xfrm>
            <a:off x="457200" y="171796"/>
            <a:ext cx="8229600" cy="1113906"/>
          </a:xfrm>
        </p:spPr>
        <p:txBody>
          <a:bodyPr/>
          <a:lstStyle/>
          <a:p>
            <a:r>
              <a:rPr lang="en-NZ" b="1"/>
              <a:t>Relationships</a:t>
            </a:r>
          </a:p>
        </p:txBody>
      </p:sp>
      <p:sp>
        <p:nvSpPr>
          <p:cNvPr id="3" name="TextBox 2">
            <a:extLst>
              <a:ext uri="{FF2B5EF4-FFF2-40B4-BE49-F238E27FC236}">
                <a16:creationId xmlns:a16="http://schemas.microsoft.com/office/drawing/2014/main" id="{03FEEB36-3020-48EF-BAAC-D4374C2A3063}"/>
              </a:ext>
            </a:extLst>
          </p:cNvPr>
          <p:cNvSpPr txBox="1"/>
          <p:nvPr/>
        </p:nvSpPr>
        <p:spPr>
          <a:xfrm>
            <a:off x="830511" y="1036321"/>
            <a:ext cx="7410174" cy="5339923"/>
          </a:xfrm>
          <a:prstGeom prst="rect">
            <a:avLst/>
          </a:prstGeom>
          <a:noFill/>
        </p:spPr>
        <p:txBody>
          <a:bodyPr wrap="square" rtlCol="0">
            <a:spAutoFit/>
          </a:bodyPr>
          <a:lstStyle/>
          <a:p>
            <a:r>
              <a:rPr lang="en-NZ" sz="1900" b="1"/>
              <a:t>Onshore:</a:t>
            </a:r>
          </a:p>
          <a:p>
            <a:pPr marL="285750" indent="-285750">
              <a:buFont typeface="Arial" panose="020B0604020202020204" pitchFamily="34" charset="0"/>
              <a:buChar char="•"/>
            </a:pPr>
            <a:r>
              <a:rPr lang="en-NZ" sz="1900" err="1"/>
              <a:t>Te</a:t>
            </a:r>
            <a:r>
              <a:rPr lang="en-NZ" sz="1900"/>
              <a:t> Kura (state- funded distance education provider, 23000 students)</a:t>
            </a:r>
            <a:r>
              <a:rPr lang="en-NZ"/>
              <a:t> </a:t>
            </a:r>
          </a:p>
          <a:p>
            <a:pPr marL="285750" indent="-285750">
              <a:buFont typeface="Arial" panose="020B0604020202020204" pitchFamily="34" charset="0"/>
              <a:buChar char="•"/>
            </a:pPr>
            <a:r>
              <a:rPr lang="en-NZ" sz="1900"/>
              <a:t>Education Review Office</a:t>
            </a:r>
          </a:p>
          <a:p>
            <a:pPr marL="285750" indent="-285750">
              <a:buFont typeface="Arial" panose="020B0604020202020204" pitchFamily="34" charset="0"/>
              <a:buChar char="•"/>
            </a:pPr>
            <a:r>
              <a:rPr lang="en-NZ" sz="1900"/>
              <a:t>Ministry of Education</a:t>
            </a:r>
          </a:p>
          <a:p>
            <a:pPr marL="285750" indent="-285750">
              <a:buFont typeface="Arial" panose="020B0604020202020204" pitchFamily="34" charset="0"/>
              <a:buChar char="•"/>
            </a:pPr>
            <a:r>
              <a:rPr lang="en-NZ" sz="1900"/>
              <a:t>New Zealand Council for Educational Research</a:t>
            </a:r>
          </a:p>
          <a:p>
            <a:pPr marL="285750" indent="-285750">
              <a:buFont typeface="Arial" panose="020B0604020202020204" pitchFamily="34" charset="0"/>
              <a:buChar char="•"/>
            </a:pPr>
            <a:r>
              <a:rPr lang="en-NZ" sz="1900"/>
              <a:t>New Zealand Qualifications Authority</a:t>
            </a:r>
          </a:p>
          <a:p>
            <a:pPr marL="285750" indent="-285750">
              <a:buFont typeface="Arial" panose="020B0604020202020204" pitchFamily="34" charset="0"/>
              <a:buChar char="•"/>
            </a:pPr>
            <a:r>
              <a:rPr lang="en-NZ" sz="1900"/>
              <a:t>Teaching Council of New Zealand</a:t>
            </a:r>
          </a:p>
          <a:p>
            <a:pPr marL="285750" indent="-285750">
              <a:buFont typeface="Arial" panose="020B0604020202020204" pitchFamily="34" charset="0"/>
              <a:buChar char="•"/>
            </a:pPr>
            <a:r>
              <a:rPr lang="en-NZ" sz="1900"/>
              <a:t>Post Primary Teachers Association (represents secondary teachers)</a:t>
            </a:r>
          </a:p>
          <a:p>
            <a:pPr marL="285750" indent="-285750">
              <a:buFont typeface="Arial" panose="020B0604020202020204" pitchFamily="34" charset="0"/>
              <a:buChar char="•"/>
            </a:pPr>
            <a:r>
              <a:rPr lang="en-NZ" sz="1900"/>
              <a:t>New Zealand Educational Institute (employee association represents ECE and primary teachers)</a:t>
            </a:r>
          </a:p>
          <a:p>
            <a:pPr marL="285750" indent="-285750">
              <a:buFont typeface="Arial" panose="020B0604020202020204" pitchFamily="34" charset="0"/>
              <a:buChar char="•"/>
            </a:pPr>
            <a:endParaRPr lang="en-NZ" sz="1900"/>
          </a:p>
          <a:p>
            <a:r>
              <a:rPr lang="en-NZ" sz="1900" b="1"/>
              <a:t>Offshore:</a:t>
            </a:r>
          </a:p>
          <a:p>
            <a:pPr marL="285750" indent="-285750">
              <a:buFont typeface="Arial" panose="020B0604020202020204" pitchFamily="34" charset="0"/>
              <a:buChar char="•"/>
            </a:pPr>
            <a:r>
              <a:rPr lang="en-NZ" sz="1900"/>
              <a:t>University of Ottawa</a:t>
            </a:r>
          </a:p>
          <a:p>
            <a:pPr marL="285750" indent="-285750">
              <a:buFont typeface="Arial" panose="020B0604020202020204" pitchFamily="34" charset="0"/>
              <a:buChar char="•"/>
            </a:pPr>
            <a:r>
              <a:rPr lang="en-NZ" sz="1900"/>
              <a:t>The Education University of Hong Kong</a:t>
            </a:r>
          </a:p>
          <a:p>
            <a:pPr marL="285750" indent="-285750">
              <a:buFont typeface="Arial" panose="020B0604020202020204" pitchFamily="34" charset="0"/>
              <a:buChar char="•"/>
            </a:pPr>
            <a:r>
              <a:rPr lang="en-NZ" sz="1900"/>
              <a:t>University of South Australia </a:t>
            </a:r>
          </a:p>
          <a:p>
            <a:pPr marL="285750" indent="-285750">
              <a:buFont typeface="Arial" panose="020B0604020202020204" pitchFamily="34" charset="0"/>
              <a:buChar char="•"/>
            </a:pPr>
            <a:r>
              <a:rPr lang="en-NZ" sz="1900"/>
              <a:t>UIN </a:t>
            </a:r>
            <a:r>
              <a:rPr lang="en-NZ" sz="1900" err="1"/>
              <a:t>Syarif</a:t>
            </a:r>
            <a:r>
              <a:rPr lang="en-NZ" sz="1900"/>
              <a:t> </a:t>
            </a:r>
            <a:r>
              <a:rPr lang="en-NZ" sz="1900" err="1"/>
              <a:t>Hidayatullah</a:t>
            </a:r>
            <a:r>
              <a:rPr lang="en-NZ" sz="1900"/>
              <a:t> Jakarta</a:t>
            </a:r>
          </a:p>
          <a:p>
            <a:pPr marL="285750" indent="-285750">
              <a:buFont typeface="Arial" panose="020B0604020202020204" pitchFamily="34" charset="0"/>
              <a:buChar char="•"/>
            </a:pPr>
            <a:r>
              <a:rPr lang="en-NZ" sz="1900" err="1"/>
              <a:t>Universitas</a:t>
            </a:r>
            <a:r>
              <a:rPr lang="en-NZ" sz="1900"/>
              <a:t> Negeri Jakarta  </a:t>
            </a:r>
          </a:p>
          <a:p>
            <a:endParaRPr lang="en-NZ"/>
          </a:p>
        </p:txBody>
      </p:sp>
    </p:spTree>
    <p:extLst>
      <p:ext uri="{BB962C8B-B14F-4D97-AF65-F5344CB8AC3E}">
        <p14:creationId xmlns:p14="http://schemas.microsoft.com/office/powerpoint/2010/main" val="3105203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6C018-B033-44FE-B3BC-3B480661E53D}"/>
              </a:ext>
            </a:extLst>
          </p:cNvPr>
          <p:cNvSpPr>
            <a:spLocks noGrp="1"/>
          </p:cNvSpPr>
          <p:nvPr>
            <p:ph type="title"/>
          </p:nvPr>
        </p:nvSpPr>
        <p:spPr/>
        <p:txBody>
          <a:bodyPr>
            <a:normAutofit fontScale="90000"/>
          </a:bodyPr>
          <a:lstStyle/>
          <a:p>
            <a:r>
              <a:rPr lang="en-NZ" b="1"/>
              <a:t>Centre of Excellence – Educating for the Future </a:t>
            </a:r>
          </a:p>
        </p:txBody>
      </p:sp>
      <p:sp>
        <p:nvSpPr>
          <p:cNvPr id="3" name="Content Placeholder 2">
            <a:extLst>
              <a:ext uri="{FF2B5EF4-FFF2-40B4-BE49-F238E27FC236}">
                <a16:creationId xmlns:a16="http://schemas.microsoft.com/office/drawing/2014/main" id="{9E03A12A-539B-4503-8A63-2907E6668593}"/>
              </a:ext>
            </a:extLst>
          </p:cNvPr>
          <p:cNvSpPr>
            <a:spLocks noGrp="1"/>
          </p:cNvSpPr>
          <p:nvPr>
            <p:ph idx="1"/>
          </p:nvPr>
        </p:nvSpPr>
        <p:spPr>
          <a:xfrm>
            <a:off x="457200" y="1600201"/>
            <a:ext cx="8158294" cy="4347594"/>
          </a:xfrm>
        </p:spPr>
        <p:txBody>
          <a:bodyPr/>
          <a:lstStyle/>
          <a:p>
            <a:pPr marL="0" indent="0">
              <a:buNone/>
            </a:pPr>
            <a:r>
              <a:rPr lang="en-NZ"/>
              <a:t>A MoU was signed in 2020 bringing to life a virtual </a:t>
            </a:r>
            <a:r>
              <a:rPr lang="en-NZ" i="1"/>
              <a:t>Centre of Excellence – Educating for the Future</a:t>
            </a:r>
            <a:r>
              <a:rPr lang="en-NZ"/>
              <a:t>.  Partnering with Te Herenga Waka-Victoria University of Wellington in this Centre are:</a:t>
            </a:r>
          </a:p>
          <a:p>
            <a:pPr lvl="1">
              <a:buFont typeface="Courier New" panose="02070309020205020404" pitchFamily="49" charset="0"/>
              <a:buChar char="o"/>
            </a:pPr>
            <a:r>
              <a:rPr lang="en-NZ" sz="3200"/>
              <a:t>UIN </a:t>
            </a:r>
            <a:r>
              <a:rPr lang="en-NZ" sz="3200" err="1"/>
              <a:t>Syarif</a:t>
            </a:r>
            <a:r>
              <a:rPr lang="en-NZ" sz="3200"/>
              <a:t> </a:t>
            </a:r>
            <a:r>
              <a:rPr lang="en-NZ" sz="3200" err="1"/>
              <a:t>Hidayatullah</a:t>
            </a:r>
            <a:r>
              <a:rPr lang="en-NZ" sz="3200"/>
              <a:t> Jakarta</a:t>
            </a:r>
          </a:p>
          <a:p>
            <a:pPr lvl="1">
              <a:buFont typeface="Courier New" panose="02070309020205020404" pitchFamily="49" charset="0"/>
              <a:buChar char="o"/>
            </a:pPr>
            <a:r>
              <a:rPr lang="en-NZ" sz="3200"/>
              <a:t>Universitas Negeri Jakarta</a:t>
            </a:r>
          </a:p>
          <a:p>
            <a:pPr lvl="1">
              <a:buFont typeface="Courier New" panose="02070309020205020404" pitchFamily="49" charset="0"/>
              <a:buChar char="o"/>
            </a:pPr>
            <a:r>
              <a:rPr lang="en-NZ" sz="3200"/>
              <a:t>University of South Australia</a:t>
            </a:r>
          </a:p>
          <a:p>
            <a:endParaRPr lang="en-NZ"/>
          </a:p>
        </p:txBody>
      </p:sp>
    </p:spTree>
    <p:extLst>
      <p:ext uri="{BB962C8B-B14F-4D97-AF65-F5344CB8AC3E}">
        <p14:creationId xmlns:p14="http://schemas.microsoft.com/office/powerpoint/2010/main" val="3099046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183C4-2EEC-49B8-BE7B-46248A21F04B}"/>
              </a:ext>
            </a:extLst>
          </p:cNvPr>
          <p:cNvSpPr>
            <a:spLocks noGrp="1"/>
          </p:cNvSpPr>
          <p:nvPr>
            <p:ph type="title"/>
          </p:nvPr>
        </p:nvSpPr>
        <p:spPr/>
        <p:txBody>
          <a:bodyPr>
            <a:normAutofit fontScale="90000"/>
          </a:bodyPr>
          <a:lstStyle/>
          <a:p>
            <a:r>
              <a:rPr lang="en-NZ" b="1"/>
              <a:t>Centre for Excellence – Educating for the Future – Activities</a:t>
            </a:r>
          </a:p>
        </p:txBody>
      </p:sp>
      <p:pic>
        <p:nvPicPr>
          <p:cNvPr id="4" name="Content Placeholder 3">
            <a:extLst>
              <a:ext uri="{FF2B5EF4-FFF2-40B4-BE49-F238E27FC236}">
                <a16:creationId xmlns:a16="http://schemas.microsoft.com/office/drawing/2014/main" id="{B4EC36A8-B283-4E40-B70B-A5216F5C8248}"/>
              </a:ext>
            </a:extLst>
          </p:cNvPr>
          <p:cNvPicPr>
            <a:picLocks noGrp="1" noChangeAspect="1"/>
          </p:cNvPicPr>
          <p:nvPr>
            <p:ph idx="1"/>
          </p:nvPr>
        </p:nvPicPr>
        <p:blipFill>
          <a:blip r:embed="rId2"/>
          <a:stretch>
            <a:fillRect/>
          </a:stretch>
        </p:blipFill>
        <p:spPr>
          <a:xfrm>
            <a:off x="523102" y="1880626"/>
            <a:ext cx="6685006" cy="2807482"/>
          </a:xfrm>
          <a:prstGeom prst="rect">
            <a:avLst/>
          </a:prstGeom>
        </p:spPr>
      </p:pic>
      <p:sp>
        <p:nvSpPr>
          <p:cNvPr id="5" name="Rectangle 4">
            <a:extLst>
              <a:ext uri="{FF2B5EF4-FFF2-40B4-BE49-F238E27FC236}">
                <a16:creationId xmlns:a16="http://schemas.microsoft.com/office/drawing/2014/main" id="{6CFA7CF9-79E0-4D65-80AE-082126CC58F1}"/>
              </a:ext>
            </a:extLst>
          </p:cNvPr>
          <p:cNvSpPr/>
          <p:nvPr/>
        </p:nvSpPr>
        <p:spPr>
          <a:xfrm>
            <a:off x="589005" y="4877135"/>
            <a:ext cx="7014520" cy="923330"/>
          </a:xfrm>
          <a:prstGeom prst="rect">
            <a:avLst/>
          </a:prstGeom>
        </p:spPr>
        <p:txBody>
          <a:bodyPr wrap="square">
            <a:spAutoFit/>
          </a:bodyPr>
          <a:lstStyle/>
          <a:p>
            <a:r>
              <a:rPr lang="en-NZ">
                <a:latin typeface="Calibri" panose="020F0502020204030204" pitchFamily="34" charset="0"/>
                <a:ea typeface="Calibri" panose="020F0502020204030204" pitchFamily="34" charset="0"/>
                <a:cs typeface="Times New Roman" panose="02020603050405020304" pitchFamily="18" charset="0"/>
              </a:rPr>
              <a:t>Featuring educational psychology staff members Dr Amarie Carnett and Dr Kelly Carrasco presenting on </a:t>
            </a:r>
            <a:r>
              <a:rPr lang="en-NZ" i="1">
                <a:latin typeface="Calibri" panose="020F0502020204030204" pitchFamily="34" charset="0"/>
                <a:ea typeface="Calibri" panose="020F0502020204030204" pitchFamily="34" charset="0"/>
                <a:cs typeface="Times New Roman" panose="02020603050405020304" pitchFamily="18" charset="0"/>
              </a:rPr>
              <a:t>Interventions in the classroom environment to promote prosocial behaviours</a:t>
            </a:r>
            <a:endParaRPr lang="en-NZ" i="1"/>
          </a:p>
        </p:txBody>
      </p:sp>
    </p:spTree>
    <p:extLst>
      <p:ext uri="{BB962C8B-B14F-4D97-AF65-F5344CB8AC3E}">
        <p14:creationId xmlns:p14="http://schemas.microsoft.com/office/powerpoint/2010/main" val="3196382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32B72-D9D6-4BAA-96D3-A80A2F6CF9A9}"/>
              </a:ext>
            </a:extLst>
          </p:cNvPr>
          <p:cNvSpPr>
            <a:spLocks noGrp="1"/>
          </p:cNvSpPr>
          <p:nvPr>
            <p:ph type="title"/>
          </p:nvPr>
        </p:nvSpPr>
        <p:spPr/>
        <p:txBody>
          <a:bodyPr>
            <a:normAutofit fontScale="90000"/>
          </a:bodyPr>
          <a:lstStyle/>
          <a:p>
            <a:r>
              <a:rPr lang="en-NZ" b="1"/>
              <a:t>Centre for Excellence – Educating for the Future – Activities</a:t>
            </a:r>
          </a:p>
        </p:txBody>
      </p:sp>
      <p:pic>
        <p:nvPicPr>
          <p:cNvPr id="4" name="Content Placeholder 3">
            <a:extLst>
              <a:ext uri="{FF2B5EF4-FFF2-40B4-BE49-F238E27FC236}">
                <a16:creationId xmlns:a16="http://schemas.microsoft.com/office/drawing/2014/main" id="{785C0A00-4DD2-4641-A751-D0358A5320B7}"/>
              </a:ext>
            </a:extLst>
          </p:cNvPr>
          <p:cNvPicPr>
            <a:picLocks noGrp="1" noChangeAspect="1"/>
          </p:cNvPicPr>
          <p:nvPr>
            <p:ph idx="1"/>
          </p:nvPr>
        </p:nvPicPr>
        <p:blipFill>
          <a:blip r:embed="rId2"/>
          <a:stretch>
            <a:fillRect/>
          </a:stretch>
        </p:blipFill>
        <p:spPr>
          <a:xfrm>
            <a:off x="622904" y="1820562"/>
            <a:ext cx="3490737" cy="2422825"/>
          </a:xfrm>
          <a:prstGeom prst="rect">
            <a:avLst/>
          </a:prstGeom>
        </p:spPr>
      </p:pic>
      <p:sp>
        <p:nvSpPr>
          <p:cNvPr id="5" name="TextBox 4">
            <a:extLst>
              <a:ext uri="{FF2B5EF4-FFF2-40B4-BE49-F238E27FC236}">
                <a16:creationId xmlns:a16="http://schemas.microsoft.com/office/drawing/2014/main" id="{6FB99A65-4647-41B2-AE15-E8957FE2EF35}"/>
              </a:ext>
            </a:extLst>
          </p:cNvPr>
          <p:cNvSpPr txBox="1"/>
          <p:nvPr/>
        </p:nvSpPr>
        <p:spPr>
          <a:xfrm>
            <a:off x="610974" y="4827373"/>
            <a:ext cx="7005334" cy="923330"/>
          </a:xfrm>
          <a:prstGeom prst="rect">
            <a:avLst/>
          </a:prstGeom>
          <a:noFill/>
        </p:spPr>
        <p:txBody>
          <a:bodyPr wrap="square" rtlCol="0">
            <a:spAutoFit/>
          </a:bodyPr>
          <a:lstStyle/>
          <a:p>
            <a:r>
              <a:rPr lang="en-NZ"/>
              <a:t>Featuring one of the key representatives for the Parties to the MoU for the Centre, Dr Professor Mohamad Abdalla, Director, The Centre for Islamic Thought and Education, University of South Australia  </a:t>
            </a:r>
          </a:p>
        </p:txBody>
      </p:sp>
      <p:pic>
        <p:nvPicPr>
          <p:cNvPr id="1028" name="Picture 4" descr="Professor Mohamad Abdalla">
            <a:extLst>
              <a:ext uri="{FF2B5EF4-FFF2-40B4-BE49-F238E27FC236}">
                <a16:creationId xmlns:a16="http://schemas.microsoft.com/office/drawing/2014/main" id="{0D0F3437-C668-4D81-AB8A-61CA2DBF62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6364" y="1907002"/>
            <a:ext cx="2249944" cy="224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9287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C82B9-D048-4BAC-B1AD-93F90250E432}"/>
              </a:ext>
            </a:extLst>
          </p:cNvPr>
          <p:cNvSpPr>
            <a:spLocks noGrp="1"/>
          </p:cNvSpPr>
          <p:nvPr>
            <p:ph type="title"/>
          </p:nvPr>
        </p:nvSpPr>
        <p:spPr/>
        <p:txBody>
          <a:bodyPr>
            <a:normAutofit fontScale="90000"/>
          </a:bodyPr>
          <a:lstStyle/>
          <a:p>
            <a:r>
              <a:rPr lang="en-NZ" b="1"/>
              <a:t>Centre for Excellence – Educating for the Future – Activities</a:t>
            </a:r>
          </a:p>
        </p:txBody>
      </p:sp>
      <p:pic>
        <p:nvPicPr>
          <p:cNvPr id="4" name="Content Placeholder 3">
            <a:extLst>
              <a:ext uri="{FF2B5EF4-FFF2-40B4-BE49-F238E27FC236}">
                <a16:creationId xmlns:a16="http://schemas.microsoft.com/office/drawing/2014/main" id="{2D0DB7FB-2535-4482-B9A3-4616F22A5B3D}"/>
              </a:ext>
            </a:extLst>
          </p:cNvPr>
          <p:cNvPicPr>
            <a:picLocks noGrp="1" noChangeAspect="1"/>
          </p:cNvPicPr>
          <p:nvPr>
            <p:ph idx="1"/>
          </p:nvPr>
        </p:nvPicPr>
        <p:blipFill>
          <a:blip r:embed="rId2"/>
          <a:stretch>
            <a:fillRect/>
          </a:stretch>
        </p:blipFill>
        <p:spPr>
          <a:xfrm>
            <a:off x="689958" y="1575628"/>
            <a:ext cx="6536573" cy="2944179"/>
          </a:xfrm>
          <a:prstGeom prst="rect">
            <a:avLst/>
          </a:prstGeom>
        </p:spPr>
      </p:pic>
      <p:sp>
        <p:nvSpPr>
          <p:cNvPr id="5" name="TextBox 4">
            <a:extLst>
              <a:ext uri="{FF2B5EF4-FFF2-40B4-BE49-F238E27FC236}">
                <a16:creationId xmlns:a16="http://schemas.microsoft.com/office/drawing/2014/main" id="{F507DAF7-C024-469D-BCE3-0D9C7858AF2E}"/>
              </a:ext>
            </a:extLst>
          </p:cNvPr>
          <p:cNvSpPr txBox="1"/>
          <p:nvPr/>
        </p:nvSpPr>
        <p:spPr>
          <a:xfrm>
            <a:off x="792481" y="4788132"/>
            <a:ext cx="6434050" cy="1200329"/>
          </a:xfrm>
          <a:prstGeom prst="rect">
            <a:avLst/>
          </a:prstGeom>
          <a:noFill/>
        </p:spPr>
        <p:txBody>
          <a:bodyPr wrap="square" rtlCol="0">
            <a:spAutoFit/>
          </a:bodyPr>
          <a:lstStyle/>
          <a:p>
            <a:r>
              <a:rPr lang="en-NZ"/>
              <a:t>Featuring two of the key representatives for the Parties to the MoU for the Centre, Dr Sururin, Dean of the Faculty of Education, UIN and Professor Stephen Dobson, Dean of the Wellington Faculty of Education, VUW</a:t>
            </a:r>
          </a:p>
        </p:txBody>
      </p:sp>
    </p:spTree>
    <p:extLst>
      <p:ext uri="{BB962C8B-B14F-4D97-AF65-F5344CB8AC3E}">
        <p14:creationId xmlns:p14="http://schemas.microsoft.com/office/powerpoint/2010/main" val="48362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CCFBD-9A32-4F46-BB09-5F202353AA7E}"/>
              </a:ext>
            </a:extLst>
          </p:cNvPr>
          <p:cNvSpPr>
            <a:spLocks noGrp="1"/>
          </p:cNvSpPr>
          <p:nvPr>
            <p:ph type="title"/>
          </p:nvPr>
        </p:nvSpPr>
        <p:spPr>
          <a:xfrm>
            <a:off x="457200" y="274638"/>
            <a:ext cx="8071658" cy="955646"/>
          </a:xfrm>
        </p:spPr>
        <p:txBody>
          <a:bodyPr/>
          <a:lstStyle/>
          <a:p>
            <a:r>
              <a:rPr lang="en-NZ" b="1"/>
              <a:t>Intra-University relationships</a:t>
            </a:r>
          </a:p>
        </p:txBody>
      </p:sp>
      <p:sp>
        <p:nvSpPr>
          <p:cNvPr id="3" name="Content Placeholder 2">
            <a:extLst>
              <a:ext uri="{FF2B5EF4-FFF2-40B4-BE49-F238E27FC236}">
                <a16:creationId xmlns:a16="http://schemas.microsoft.com/office/drawing/2014/main" id="{5223BD1B-CE69-43F6-B897-8D51EE696147}"/>
              </a:ext>
            </a:extLst>
          </p:cNvPr>
          <p:cNvSpPr>
            <a:spLocks noGrp="1"/>
          </p:cNvSpPr>
          <p:nvPr>
            <p:ph idx="1"/>
          </p:nvPr>
        </p:nvSpPr>
        <p:spPr>
          <a:xfrm>
            <a:off x="390699" y="1295400"/>
            <a:ext cx="8229600" cy="4525963"/>
          </a:xfrm>
        </p:spPr>
        <p:txBody>
          <a:bodyPr>
            <a:normAutofit fontScale="77500" lnSpcReduction="20000"/>
          </a:bodyPr>
          <a:lstStyle/>
          <a:p>
            <a:pPr marL="0" indent="0">
              <a:buNone/>
            </a:pPr>
            <a:r>
              <a:rPr lang="en-NZ" b="1"/>
              <a:t>School of Linguistics and Applied Language Studies</a:t>
            </a:r>
          </a:p>
          <a:p>
            <a:pPr>
              <a:spcBef>
                <a:spcPts val="1200"/>
              </a:spcBef>
              <a:spcAft>
                <a:spcPts val="1200"/>
              </a:spcAft>
            </a:pPr>
            <a:r>
              <a:rPr lang="en-NZ"/>
              <a:t>The School of Linguistics and Applied Language Studies (LALS) is well known for its graduate programmes for teachers of English to speakers of other languages (TESOL) and its undergraduate programmes in TESOL, linguistics and language study. </a:t>
            </a:r>
          </a:p>
          <a:p>
            <a:pPr>
              <a:spcAft>
                <a:spcPts val="1200"/>
              </a:spcAft>
            </a:pPr>
            <a:r>
              <a:rPr lang="en-NZ"/>
              <a:t>LALS staff lead and participate in research into language, language use, language learning, language teaching and assessment. </a:t>
            </a:r>
          </a:p>
          <a:p>
            <a:pPr>
              <a:spcAft>
                <a:spcPts val="1200"/>
              </a:spcAft>
            </a:pPr>
            <a:r>
              <a:rPr lang="en-NZ"/>
              <a:t>The school is actively involved in ESOL teacher education and staff professional development in Southeast Asia, East Asia, as well as in New Zealand.</a:t>
            </a:r>
          </a:p>
          <a:p>
            <a:endParaRPr lang="en-NZ"/>
          </a:p>
        </p:txBody>
      </p:sp>
    </p:spTree>
    <p:extLst>
      <p:ext uri="{BB962C8B-B14F-4D97-AF65-F5344CB8AC3E}">
        <p14:creationId xmlns:p14="http://schemas.microsoft.com/office/powerpoint/2010/main" val="4275199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4596E-EF68-4E7E-A020-2FCA79E9ABF2}"/>
              </a:ext>
            </a:extLst>
          </p:cNvPr>
          <p:cNvSpPr>
            <a:spLocks noGrp="1"/>
          </p:cNvSpPr>
          <p:nvPr>
            <p:ph type="title"/>
          </p:nvPr>
        </p:nvSpPr>
        <p:spPr>
          <a:xfrm>
            <a:off x="584662" y="-57339"/>
            <a:ext cx="8082742" cy="1038241"/>
          </a:xfrm>
        </p:spPr>
        <p:txBody>
          <a:bodyPr>
            <a:normAutofit/>
          </a:bodyPr>
          <a:lstStyle/>
          <a:p>
            <a:r>
              <a:rPr lang="en-NZ" b="1"/>
              <a:t>Intra-University relationships</a:t>
            </a:r>
          </a:p>
        </p:txBody>
      </p:sp>
      <p:sp>
        <p:nvSpPr>
          <p:cNvPr id="3" name="Content Placeholder 2">
            <a:extLst>
              <a:ext uri="{FF2B5EF4-FFF2-40B4-BE49-F238E27FC236}">
                <a16:creationId xmlns:a16="http://schemas.microsoft.com/office/drawing/2014/main" id="{453F24DC-4D0D-4C4D-8C67-FC12EAB7BE12}"/>
              </a:ext>
            </a:extLst>
          </p:cNvPr>
          <p:cNvSpPr>
            <a:spLocks noGrp="1"/>
          </p:cNvSpPr>
          <p:nvPr>
            <p:ph idx="1"/>
          </p:nvPr>
        </p:nvSpPr>
        <p:spPr>
          <a:xfrm>
            <a:off x="457200" y="874088"/>
            <a:ext cx="8082742" cy="5109824"/>
          </a:xfrm>
        </p:spPr>
        <p:txBody>
          <a:bodyPr>
            <a:normAutofit fontScale="32500" lnSpcReduction="20000"/>
          </a:bodyPr>
          <a:lstStyle/>
          <a:p>
            <a:pPr marL="0" indent="0">
              <a:spcBef>
                <a:spcPts val="300"/>
              </a:spcBef>
              <a:spcAft>
                <a:spcPts val="300"/>
              </a:spcAft>
              <a:buNone/>
            </a:pPr>
            <a:r>
              <a:rPr lang="en-GB" sz="5600" b="1"/>
              <a:t>English Language Institute (ELI)</a:t>
            </a:r>
          </a:p>
          <a:p>
            <a:pPr marL="0" indent="0">
              <a:spcBef>
                <a:spcPts val="300"/>
              </a:spcBef>
              <a:spcAft>
                <a:spcPts val="300"/>
              </a:spcAft>
              <a:buNone/>
            </a:pPr>
            <a:r>
              <a:rPr lang="en-GB" sz="5600"/>
              <a:t>The ELI offers a pre-degree programme in English for Academic Purposes, a Graduate Certificate in TESOL for pre-service teachers, and a range of courses tailored to the needs of specific groups.</a:t>
            </a:r>
            <a:endParaRPr lang="en-NZ" sz="5600"/>
          </a:p>
          <a:p>
            <a:pPr marL="0" indent="0">
              <a:spcBef>
                <a:spcPts val="300"/>
              </a:spcBef>
              <a:spcAft>
                <a:spcPts val="300"/>
              </a:spcAft>
              <a:buNone/>
            </a:pPr>
            <a:r>
              <a:rPr lang="en-GB" sz="5600"/>
              <a:t>ELI staff have </a:t>
            </a:r>
            <a:r>
              <a:rPr lang="en-US" sz="5600"/>
              <a:t>extensive experience in delivering training courses to a diverse range of public and private sector participants.  </a:t>
            </a:r>
          </a:p>
          <a:p>
            <a:pPr>
              <a:spcBef>
                <a:spcPts val="300"/>
              </a:spcBef>
              <a:spcAft>
                <a:spcPts val="300"/>
              </a:spcAft>
            </a:pPr>
            <a:r>
              <a:rPr lang="en-GB" sz="5600" i="1"/>
              <a:t>Courses delivered in Wellington, New Zealand</a:t>
            </a:r>
            <a:endParaRPr lang="en-NZ" sz="5600"/>
          </a:p>
          <a:p>
            <a:pPr lvl="1">
              <a:spcBef>
                <a:spcPts val="300"/>
              </a:spcBef>
              <a:spcAft>
                <a:spcPts val="300"/>
              </a:spcAft>
            </a:pPr>
            <a:r>
              <a:rPr lang="en-US" sz="5600"/>
              <a:t>Since 1961, English for Academic Purposes courses to prepare students to enter undergraduate and postgraduate study; and pre-service teacher education courses towards the Graduate Certificate in TESOL.</a:t>
            </a:r>
            <a:endParaRPr lang="en-NZ" sz="5600"/>
          </a:p>
          <a:p>
            <a:pPr lvl="1">
              <a:spcBef>
                <a:spcPts val="300"/>
              </a:spcBef>
              <a:spcAft>
                <a:spcPts val="300"/>
              </a:spcAft>
            </a:pPr>
            <a:r>
              <a:rPr lang="en-US" sz="5600"/>
              <a:t>Since 1991, English language courses for ASEAN and Mongolian government officials focused on a particular theme </a:t>
            </a:r>
            <a:endParaRPr lang="en-NZ" sz="5600"/>
          </a:p>
          <a:p>
            <a:pPr lvl="1">
              <a:spcBef>
                <a:spcPts val="300"/>
              </a:spcBef>
              <a:spcAft>
                <a:spcPts val="300"/>
              </a:spcAft>
            </a:pPr>
            <a:r>
              <a:rPr lang="en-US" sz="5600"/>
              <a:t>Since the early 2000s, in-service teacher education </a:t>
            </a:r>
            <a:r>
              <a:rPr lang="en-US" sz="5600" err="1"/>
              <a:t>programmes</a:t>
            </a:r>
            <a:r>
              <a:rPr lang="en-US" sz="5600"/>
              <a:t> for primary, middle and high school teachers and university lecturers from China, Indonesia, Pacific Island nations, Thailand, Saudi Arabia and Vietnam.</a:t>
            </a:r>
            <a:endParaRPr lang="en-NZ" sz="5600"/>
          </a:p>
          <a:p>
            <a:pPr lvl="1">
              <a:spcBef>
                <a:spcPts val="300"/>
              </a:spcBef>
              <a:spcAft>
                <a:spcPts val="300"/>
              </a:spcAft>
            </a:pPr>
            <a:r>
              <a:rPr lang="en-US" sz="5600"/>
              <a:t>Since 2004, workplace communication courses for underemployed and unemployed skilled migrants</a:t>
            </a:r>
            <a:endParaRPr lang="en-NZ" sz="5600"/>
          </a:p>
          <a:p>
            <a:endParaRPr lang="en-NZ"/>
          </a:p>
        </p:txBody>
      </p:sp>
    </p:spTree>
    <p:extLst>
      <p:ext uri="{BB962C8B-B14F-4D97-AF65-F5344CB8AC3E}">
        <p14:creationId xmlns:p14="http://schemas.microsoft.com/office/powerpoint/2010/main" val="34617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D520C-B2E9-40F7-AF81-FBFA6DD3F2D5}"/>
              </a:ext>
            </a:extLst>
          </p:cNvPr>
          <p:cNvSpPr>
            <a:spLocks noGrp="1"/>
          </p:cNvSpPr>
          <p:nvPr>
            <p:ph type="ctrTitle"/>
          </p:nvPr>
        </p:nvSpPr>
        <p:spPr>
          <a:xfrm>
            <a:off x="685800" y="515815"/>
            <a:ext cx="7637585" cy="5017477"/>
          </a:xfrm>
        </p:spPr>
        <p:txBody>
          <a:bodyPr>
            <a:noAutofit/>
          </a:bodyPr>
          <a:lstStyle/>
          <a:p>
            <a:pPr algn="l"/>
            <a:br>
              <a:rPr lang="nb-NO" sz="2400"/>
            </a:br>
            <a:br>
              <a:rPr lang="nb-NO" sz="2400"/>
            </a:br>
            <a:r>
              <a:rPr lang="nb-NO" sz="2400"/>
              <a:t>                          </a:t>
            </a:r>
            <a:br>
              <a:rPr lang="nb-NO" sz="2400"/>
            </a:br>
            <a:br>
              <a:rPr lang="nb-NO" sz="2400"/>
            </a:br>
            <a:r>
              <a:rPr lang="nb-NO" sz="2400"/>
              <a:t>                          Professor Stephen Dobson, Dean of Education</a:t>
            </a:r>
            <a:br>
              <a:rPr lang="nb-NO" sz="2400"/>
            </a:br>
            <a:br>
              <a:rPr lang="nb-NO" sz="2400"/>
            </a:br>
            <a:r>
              <a:rPr lang="nb-NO" sz="2400"/>
              <a:t>Kia ora, welcome, Selamat datang,</a:t>
            </a:r>
            <a:r>
              <a:rPr lang="ja-JP" altLang="en-US" sz="2400"/>
              <a:t>欢迎</a:t>
            </a:r>
            <a:r>
              <a:rPr lang="en-AU" altLang="ja-JP" sz="2400"/>
              <a:t>, </a:t>
            </a:r>
            <a:r>
              <a:rPr lang="nb-NO" sz="2400"/>
              <a:t>Talofa lava, Kia orana, Mālō e lelei, Ni sa bula vinaka, Faka'alofa lahi atu, Fakatalofa atu, Kam na mauri, Gud de tru, Kaselehlie, Halo olgeta, Ia orana, Aloha mai e</a:t>
            </a:r>
            <a:r>
              <a:rPr lang="ar-AE" sz="2400"/>
              <a:t>اهلا و سهلا,</a:t>
            </a:r>
            <a:r>
              <a:rPr lang="nb-NO" sz="2400"/>
              <a:t>.</a:t>
            </a:r>
            <a:br>
              <a:rPr lang="nb-NO" sz="2400"/>
            </a:br>
            <a:br>
              <a:rPr lang="nb-NO" sz="2400"/>
            </a:br>
            <a:r>
              <a:rPr lang="nb-NO" sz="2400" err="1"/>
              <a:t>Ranked</a:t>
            </a:r>
            <a:r>
              <a:rPr lang="nb-NO" sz="2400"/>
              <a:t> 73rd </a:t>
            </a:r>
            <a:r>
              <a:rPr lang="nb-NO" sz="2400" err="1"/>
              <a:t>equal</a:t>
            </a:r>
            <a:r>
              <a:rPr lang="nb-NO" sz="2400"/>
              <a:t> in </a:t>
            </a:r>
            <a:r>
              <a:rPr lang="nb-NO" sz="2400" err="1"/>
              <a:t>the</a:t>
            </a:r>
            <a:r>
              <a:rPr lang="nb-NO" sz="2400"/>
              <a:t> </a:t>
            </a:r>
            <a:r>
              <a:rPr lang="nb-NO" sz="2400" err="1"/>
              <a:t>world</a:t>
            </a:r>
            <a:r>
              <a:rPr lang="nb-NO" sz="2400"/>
              <a:t> for </a:t>
            </a:r>
            <a:r>
              <a:rPr lang="nb-NO" sz="2400" err="1"/>
              <a:t>Education</a:t>
            </a:r>
            <a:r>
              <a:rPr lang="nb-NO" sz="2400"/>
              <a:t> by </a:t>
            </a:r>
            <a:r>
              <a:rPr lang="nb-NO" sz="2400" err="1"/>
              <a:t>Subject</a:t>
            </a:r>
            <a:r>
              <a:rPr lang="nb-NO" sz="2400"/>
              <a:t> 2021 Times </a:t>
            </a:r>
            <a:r>
              <a:rPr lang="nb-NO" sz="2400" err="1"/>
              <a:t>Higher</a:t>
            </a:r>
            <a:r>
              <a:rPr lang="nb-NO" sz="2400"/>
              <a:t> </a:t>
            </a:r>
            <a:r>
              <a:rPr lang="nb-NO" sz="2400" err="1"/>
              <a:t>Education</a:t>
            </a:r>
            <a:r>
              <a:rPr lang="nb-NO" sz="2400"/>
              <a:t>), </a:t>
            </a:r>
            <a:r>
              <a:rPr lang="nb-NO" sz="2400" err="1"/>
              <a:t>the</a:t>
            </a:r>
            <a:r>
              <a:rPr lang="nb-NO" sz="2400"/>
              <a:t> Wellington </a:t>
            </a:r>
            <a:r>
              <a:rPr lang="nb-NO" sz="2400" err="1"/>
              <a:t>Faculty</a:t>
            </a:r>
            <a:r>
              <a:rPr lang="nb-NO" sz="2400"/>
              <a:t> </a:t>
            </a:r>
            <a:r>
              <a:rPr lang="nb-NO" sz="2400" err="1"/>
              <a:t>of</a:t>
            </a:r>
            <a:r>
              <a:rPr lang="nb-NO" sz="2400"/>
              <a:t> </a:t>
            </a:r>
            <a:r>
              <a:rPr lang="nb-NO" sz="2400" err="1"/>
              <a:t>Education</a:t>
            </a:r>
            <a:r>
              <a:rPr lang="nb-NO" sz="2400"/>
              <a:t> has a </a:t>
            </a:r>
            <a:r>
              <a:rPr lang="nb-NO" sz="2400" err="1"/>
              <a:t>long</a:t>
            </a:r>
            <a:r>
              <a:rPr lang="nb-NO" sz="2400"/>
              <a:t> </a:t>
            </a:r>
            <a:r>
              <a:rPr lang="nb-NO" sz="2400" err="1"/>
              <a:t>tradition</a:t>
            </a:r>
            <a:r>
              <a:rPr lang="nb-NO" sz="2400"/>
              <a:t> </a:t>
            </a:r>
            <a:r>
              <a:rPr lang="nb-NO" sz="2400" err="1"/>
              <a:t>of</a:t>
            </a:r>
            <a:r>
              <a:rPr lang="nb-NO" sz="2400"/>
              <a:t> </a:t>
            </a:r>
            <a:r>
              <a:rPr lang="nb-NO" sz="2400" err="1"/>
              <a:t>high-quality</a:t>
            </a:r>
            <a:r>
              <a:rPr lang="nb-NO" sz="2400"/>
              <a:t> </a:t>
            </a:r>
            <a:r>
              <a:rPr lang="nb-NO" sz="2400" err="1"/>
              <a:t>teaching</a:t>
            </a:r>
            <a:r>
              <a:rPr lang="nb-NO" sz="2400"/>
              <a:t>, </a:t>
            </a:r>
            <a:r>
              <a:rPr lang="nb-NO" sz="2400" err="1"/>
              <a:t>learning</a:t>
            </a:r>
            <a:r>
              <a:rPr lang="nb-NO" sz="2400"/>
              <a:t>, </a:t>
            </a:r>
            <a:r>
              <a:rPr lang="nb-NO" sz="2400" err="1"/>
              <a:t>research</a:t>
            </a:r>
            <a:r>
              <a:rPr lang="nb-NO" sz="2400"/>
              <a:t>, and </a:t>
            </a:r>
            <a:r>
              <a:rPr lang="nb-NO" sz="2400" err="1"/>
              <a:t>engagement</a:t>
            </a:r>
            <a:r>
              <a:rPr lang="nb-NO" sz="2400"/>
              <a:t> </a:t>
            </a:r>
            <a:r>
              <a:rPr lang="nb-NO" sz="2400" err="1"/>
              <a:t>with</a:t>
            </a:r>
            <a:r>
              <a:rPr lang="nb-NO" sz="2400"/>
              <a:t> </a:t>
            </a:r>
            <a:r>
              <a:rPr lang="nb-NO" sz="2400" err="1"/>
              <a:t>society</a:t>
            </a:r>
            <a:r>
              <a:rPr lang="nb-NO" sz="2400"/>
              <a:t>. </a:t>
            </a:r>
            <a:r>
              <a:rPr lang="nb-NO" sz="2400" err="1"/>
              <a:t>We</a:t>
            </a:r>
            <a:r>
              <a:rPr lang="nb-NO" sz="2400"/>
              <a:t> have 1000 students and 70 staff.  </a:t>
            </a:r>
            <a:endParaRPr lang="en-NZ" sz="2400" b="1"/>
          </a:p>
        </p:txBody>
      </p:sp>
      <p:pic>
        <p:nvPicPr>
          <p:cNvPr id="4" name="Bilde 3" descr="Et bilde som inneholder vegg, person, mann, innendørs&#10;&#10;Automatisk generert beskrivelse">
            <a:extLst>
              <a:ext uri="{FF2B5EF4-FFF2-40B4-BE49-F238E27FC236}">
                <a16:creationId xmlns:a16="http://schemas.microsoft.com/office/drawing/2014/main" id="{A7AFF0B4-8E4C-1B4E-9F6D-47292287B5D1}"/>
              </a:ext>
            </a:extLst>
          </p:cNvPr>
          <p:cNvPicPr>
            <a:picLocks noChangeAspect="1"/>
          </p:cNvPicPr>
          <p:nvPr/>
        </p:nvPicPr>
        <p:blipFill>
          <a:blip r:embed="rId2"/>
          <a:stretch>
            <a:fillRect/>
          </a:stretch>
        </p:blipFill>
        <p:spPr>
          <a:xfrm>
            <a:off x="685800" y="515815"/>
            <a:ext cx="1714500" cy="1714500"/>
          </a:xfrm>
          <a:prstGeom prst="rect">
            <a:avLst/>
          </a:prstGeom>
        </p:spPr>
      </p:pic>
    </p:spTree>
    <p:extLst>
      <p:ext uri="{BB962C8B-B14F-4D97-AF65-F5344CB8AC3E}">
        <p14:creationId xmlns:p14="http://schemas.microsoft.com/office/powerpoint/2010/main" val="9291047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4596E-EF68-4E7E-A020-2FCA79E9ABF2}"/>
              </a:ext>
            </a:extLst>
          </p:cNvPr>
          <p:cNvSpPr>
            <a:spLocks noGrp="1"/>
          </p:cNvSpPr>
          <p:nvPr>
            <p:ph type="title"/>
          </p:nvPr>
        </p:nvSpPr>
        <p:spPr>
          <a:xfrm>
            <a:off x="584662" y="-57339"/>
            <a:ext cx="8082742" cy="1038241"/>
          </a:xfrm>
        </p:spPr>
        <p:txBody>
          <a:bodyPr>
            <a:normAutofit/>
          </a:bodyPr>
          <a:lstStyle/>
          <a:p>
            <a:r>
              <a:rPr lang="en-NZ" b="1"/>
              <a:t>Intra-University relationships</a:t>
            </a:r>
          </a:p>
        </p:txBody>
      </p:sp>
      <p:sp>
        <p:nvSpPr>
          <p:cNvPr id="3" name="Content Placeholder 2">
            <a:extLst>
              <a:ext uri="{FF2B5EF4-FFF2-40B4-BE49-F238E27FC236}">
                <a16:creationId xmlns:a16="http://schemas.microsoft.com/office/drawing/2014/main" id="{453F24DC-4D0D-4C4D-8C67-FC12EAB7BE12}"/>
              </a:ext>
            </a:extLst>
          </p:cNvPr>
          <p:cNvSpPr>
            <a:spLocks noGrp="1"/>
          </p:cNvSpPr>
          <p:nvPr>
            <p:ph idx="1"/>
          </p:nvPr>
        </p:nvSpPr>
        <p:spPr>
          <a:xfrm>
            <a:off x="457200" y="874088"/>
            <a:ext cx="8082742" cy="5109824"/>
          </a:xfrm>
        </p:spPr>
        <p:txBody>
          <a:bodyPr>
            <a:normAutofit fontScale="47500" lnSpcReduction="20000"/>
          </a:bodyPr>
          <a:lstStyle/>
          <a:p>
            <a:pPr marL="0" indent="0">
              <a:spcBef>
                <a:spcPts val="300"/>
              </a:spcBef>
              <a:spcAft>
                <a:spcPts val="300"/>
              </a:spcAft>
              <a:buNone/>
            </a:pPr>
            <a:r>
              <a:rPr lang="en-GB" sz="5600" b="1"/>
              <a:t>English Language Institute (ELI)</a:t>
            </a:r>
          </a:p>
          <a:p>
            <a:pPr marL="0" indent="0">
              <a:spcBef>
                <a:spcPts val="300"/>
              </a:spcBef>
              <a:spcAft>
                <a:spcPts val="300"/>
              </a:spcAft>
              <a:buNone/>
            </a:pPr>
            <a:r>
              <a:rPr lang="en-GB" sz="5600" i="1"/>
              <a:t>Courses delivered offshore or remotely:</a:t>
            </a:r>
            <a:endParaRPr lang="en-NZ" sz="5600"/>
          </a:p>
          <a:p>
            <a:pPr lvl="1">
              <a:spcBef>
                <a:spcPts val="300"/>
              </a:spcBef>
              <a:spcAft>
                <a:spcPts val="300"/>
              </a:spcAft>
            </a:pPr>
            <a:r>
              <a:rPr lang="en-NZ" sz="5600"/>
              <a:t>From 2006 - 2016, English for Academic Purposes courses to students at our Ho Chi Minh, Vietnam, campus.</a:t>
            </a:r>
          </a:p>
          <a:p>
            <a:pPr lvl="1">
              <a:spcBef>
                <a:spcPts val="300"/>
              </a:spcBef>
              <a:spcAft>
                <a:spcPts val="300"/>
              </a:spcAft>
            </a:pPr>
            <a:r>
              <a:rPr lang="en-NZ" sz="5600"/>
              <a:t>From 2006 - 2010, English for Academic Purposes materials for the Omani Ministry of Higher Education for five new Colleges of Applied Science.</a:t>
            </a:r>
          </a:p>
          <a:p>
            <a:pPr lvl="1">
              <a:spcBef>
                <a:spcPts val="300"/>
              </a:spcBef>
              <a:spcAft>
                <a:spcPts val="300"/>
              </a:spcAft>
            </a:pPr>
            <a:r>
              <a:rPr lang="en-NZ" sz="5600"/>
              <a:t>Since 2013, four-week English for ASEAN or English for APEC courses in the ASEAN region.  </a:t>
            </a:r>
          </a:p>
          <a:p>
            <a:pPr lvl="1">
              <a:spcBef>
                <a:spcPts val="300"/>
              </a:spcBef>
              <a:spcAft>
                <a:spcPts val="300"/>
              </a:spcAft>
            </a:pPr>
            <a:r>
              <a:rPr lang="en-NZ" sz="5600"/>
              <a:t>Since 2012, bespoke English language courses for government officials in the Pacific and ASEAN region.</a:t>
            </a:r>
          </a:p>
          <a:p>
            <a:endParaRPr lang="en-NZ"/>
          </a:p>
        </p:txBody>
      </p:sp>
    </p:spTree>
    <p:extLst>
      <p:ext uri="{BB962C8B-B14F-4D97-AF65-F5344CB8AC3E}">
        <p14:creationId xmlns:p14="http://schemas.microsoft.com/office/powerpoint/2010/main" val="4024767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61992-DCB9-4E4C-8345-20440DEF172F}"/>
              </a:ext>
            </a:extLst>
          </p:cNvPr>
          <p:cNvSpPr>
            <a:spLocks noGrp="1"/>
          </p:cNvSpPr>
          <p:nvPr>
            <p:ph type="title"/>
          </p:nvPr>
        </p:nvSpPr>
        <p:spPr/>
        <p:txBody>
          <a:bodyPr/>
          <a:lstStyle/>
          <a:p>
            <a:r>
              <a:rPr lang="en-NZ" b="1"/>
              <a:t>Some of our Adjuncts</a:t>
            </a:r>
          </a:p>
        </p:txBody>
      </p:sp>
      <p:sp>
        <p:nvSpPr>
          <p:cNvPr id="3" name="Content Placeholder 2">
            <a:extLst>
              <a:ext uri="{FF2B5EF4-FFF2-40B4-BE49-F238E27FC236}">
                <a16:creationId xmlns:a16="http://schemas.microsoft.com/office/drawing/2014/main" id="{2DED3002-D8EB-4977-AC9F-5113AC84EB67}"/>
              </a:ext>
            </a:extLst>
          </p:cNvPr>
          <p:cNvSpPr>
            <a:spLocks noGrp="1"/>
          </p:cNvSpPr>
          <p:nvPr>
            <p:ph idx="1"/>
          </p:nvPr>
        </p:nvSpPr>
        <p:spPr>
          <a:xfrm>
            <a:off x="457200" y="1533698"/>
            <a:ext cx="8229600" cy="4525963"/>
          </a:xfrm>
        </p:spPr>
        <p:txBody>
          <a:bodyPr>
            <a:normAutofit fontScale="92500" lnSpcReduction="10000"/>
          </a:bodyPr>
          <a:lstStyle/>
          <a:p>
            <a:pPr marL="0" indent="0">
              <a:buNone/>
            </a:pPr>
            <a:r>
              <a:rPr lang="en-NZ"/>
              <a:t>The Faculty has local and international adjuncts:</a:t>
            </a:r>
          </a:p>
          <a:p>
            <a:pPr>
              <a:spcAft>
                <a:spcPts val="600"/>
              </a:spcAft>
            </a:pPr>
            <a:r>
              <a:rPr lang="en-NZ"/>
              <a:t>Adjunct Professor Lester-</a:t>
            </a:r>
            <a:r>
              <a:rPr lang="en-NZ" err="1"/>
              <a:t>Irabinna</a:t>
            </a:r>
            <a:r>
              <a:rPr lang="en-NZ"/>
              <a:t> Rigney, University of South Australia, has worked in Aboriginal Education for over 20 years across the Pacific, in New Zealand, Taiwan and Canada.</a:t>
            </a:r>
          </a:p>
          <a:p>
            <a:pPr>
              <a:spcAft>
                <a:spcPts val="600"/>
              </a:spcAft>
            </a:pPr>
            <a:r>
              <a:rPr lang="en-NZ"/>
              <a:t>Adjunct Fellow Tahir Nawaz is a well-known and highly respected member of Islamic communities across New Zealand and advised the Government following  the mass shootings in two mosques in Christchurch in 2019.    </a:t>
            </a:r>
          </a:p>
        </p:txBody>
      </p:sp>
    </p:spTree>
    <p:extLst>
      <p:ext uri="{BB962C8B-B14F-4D97-AF65-F5344CB8AC3E}">
        <p14:creationId xmlns:p14="http://schemas.microsoft.com/office/powerpoint/2010/main" val="4065834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9954321F-AAD7-FD49-A7A4-37B4E6DEC162}"/>
              </a:ext>
            </a:extLst>
          </p:cNvPr>
          <p:cNvSpPr>
            <a:spLocks noGrp="1"/>
          </p:cNvSpPr>
          <p:nvPr>
            <p:ph sz="half" idx="1"/>
          </p:nvPr>
        </p:nvSpPr>
        <p:spPr>
          <a:xfrm>
            <a:off x="533400" y="748018"/>
            <a:ext cx="4038600" cy="5059363"/>
          </a:xfrm>
        </p:spPr>
        <p:txBody>
          <a:bodyPr>
            <a:normAutofit fontScale="85000" lnSpcReduction="20000"/>
          </a:bodyPr>
          <a:lstStyle/>
          <a:p>
            <a:pPr marL="0" indent="0">
              <a:buNone/>
            </a:pPr>
            <a:r>
              <a:rPr lang="en-NZ" err="1">
                <a:latin typeface="Calibri" panose="020F0502020204030204" pitchFamily="34" charset="0"/>
                <a:cs typeface="Calibri" panose="020F0502020204030204" pitchFamily="34" charset="0"/>
              </a:rPr>
              <a:t>Tūngia</a:t>
            </a:r>
            <a:r>
              <a:rPr lang="en-NZ">
                <a:latin typeface="Calibri" panose="020F0502020204030204" pitchFamily="34" charset="0"/>
                <a:cs typeface="Calibri" panose="020F0502020204030204" pitchFamily="34" charset="0"/>
              </a:rPr>
              <a:t> </a:t>
            </a:r>
            <a:r>
              <a:rPr lang="en-NZ" err="1">
                <a:latin typeface="Calibri" panose="020F0502020204030204" pitchFamily="34" charset="0"/>
                <a:cs typeface="Calibri" panose="020F0502020204030204" pitchFamily="34" charset="0"/>
              </a:rPr>
              <a:t>te</a:t>
            </a:r>
            <a:r>
              <a:rPr lang="en-NZ">
                <a:latin typeface="Calibri" panose="020F0502020204030204" pitchFamily="34" charset="0"/>
                <a:cs typeface="Calibri" panose="020F0502020204030204" pitchFamily="34" charset="0"/>
              </a:rPr>
              <a:t> ahi o </a:t>
            </a:r>
            <a:r>
              <a:rPr lang="en-NZ" err="1">
                <a:latin typeface="Calibri" panose="020F0502020204030204" pitchFamily="34" charset="0"/>
                <a:cs typeface="Calibri" panose="020F0502020204030204" pitchFamily="34" charset="0"/>
              </a:rPr>
              <a:t>te</a:t>
            </a:r>
            <a:r>
              <a:rPr lang="en-NZ">
                <a:latin typeface="Calibri" panose="020F0502020204030204" pitchFamily="34" charset="0"/>
                <a:cs typeface="Calibri" panose="020F0502020204030204" pitchFamily="34" charset="0"/>
              </a:rPr>
              <a:t> m</a:t>
            </a:r>
            <a:r>
              <a:rPr lang="mi-NZ">
                <a:latin typeface="Calibri" panose="020F0502020204030204" pitchFamily="34" charset="0"/>
                <a:cs typeface="Calibri" panose="020F0502020204030204" pitchFamily="34" charset="0"/>
              </a:rPr>
              <a:t>ātauranga</a:t>
            </a:r>
            <a:endParaRPr lang="en-NZ">
              <a:latin typeface="Calibri" panose="020F0502020204030204" pitchFamily="34" charset="0"/>
              <a:cs typeface="Calibri" panose="020F0502020204030204" pitchFamily="34" charset="0"/>
            </a:endParaRPr>
          </a:p>
          <a:p>
            <a:pPr marL="0" indent="0">
              <a:buNone/>
            </a:pPr>
            <a:r>
              <a:rPr lang="mi-NZ">
                <a:latin typeface="Calibri" panose="020F0502020204030204" pitchFamily="34" charset="0"/>
                <a:cs typeface="Calibri" panose="020F0502020204030204" pitchFamily="34" charset="0"/>
              </a:rPr>
              <a:t>Kia tipu ai</a:t>
            </a:r>
            <a:endParaRPr lang="en-NZ">
              <a:latin typeface="Calibri" panose="020F0502020204030204" pitchFamily="34" charset="0"/>
              <a:cs typeface="Calibri" panose="020F0502020204030204" pitchFamily="34" charset="0"/>
            </a:endParaRPr>
          </a:p>
          <a:p>
            <a:pPr marL="0" indent="0">
              <a:buNone/>
            </a:pPr>
            <a:r>
              <a:rPr lang="mi-NZ">
                <a:latin typeface="Calibri" panose="020F0502020204030204" pitchFamily="34" charset="0"/>
                <a:cs typeface="Calibri" panose="020F0502020204030204" pitchFamily="34" charset="0"/>
              </a:rPr>
              <a:t>Kia manahana ai te katoa</a:t>
            </a:r>
            <a:endParaRPr lang="en-NZ">
              <a:latin typeface="Calibri" panose="020F0502020204030204" pitchFamily="34" charset="0"/>
              <a:cs typeface="Calibri" panose="020F0502020204030204" pitchFamily="34" charset="0"/>
            </a:endParaRPr>
          </a:p>
          <a:p>
            <a:pPr>
              <a:spcAft>
                <a:spcPts val="0"/>
              </a:spcAft>
            </a:pPr>
            <a:endParaRPr lang="en-NZ">
              <a:latin typeface="Calibri" panose="020F0502020204030204" pitchFamily="34" charset="0"/>
              <a:ea typeface="Calibri" panose="020F0502020204030204" pitchFamily="34" charset="0"/>
              <a:cs typeface="Calibri" panose="020F0502020204030204" pitchFamily="34" charset="0"/>
            </a:endParaRPr>
          </a:p>
          <a:p>
            <a:pPr marL="0" indent="0">
              <a:spcAft>
                <a:spcPts val="0"/>
              </a:spcAft>
              <a:buNone/>
            </a:pPr>
            <a:r>
              <a:rPr lang="en-NZ" err="1">
                <a:latin typeface="Calibri" panose="020F0502020204030204" pitchFamily="34" charset="0"/>
                <a:ea typeface="Calibri" panose="020F0502020204030204" pitchFamily="34" charset="0"/>
                <a:cs typeface="Calibri" panose="020F0502020204030204" pitchFamily="34" charset="0"/>
              </a:rPr>
              <a:t>Kua</a:t>
            </a:r>
            <a:r>
              <a:rPr lang="en-NZ">
                <a:latin typeface="Calibri" panose="020F0502020204030204" pitchFamily="34" charset="0"/>
                <a:ea typeface="Calibri" panose="020F0502020204030204" pitchFamily="34" charset="0"/>
                <a:cs typeface="Calibri" panose="020F0502020204030204" pitchFamily="34" charset="0"/>
              </a:rPr>
              <a:t> </a:t>
            </a:r>
            <a:r>
              <a:rPr lang="en-NZ" err="1">
                <a:latin typeface="Calibri" panose="020F0502020204030204" pitchFamily="34" charset="0"/>
                <a:ea typeface="Calibri" panose="020F0502020204030204" pitchFamily="34" charset="0"/>
                <a:cs typeface="Calibri" panose="020F0502020204030204" pitchFamily="34" charset="0"/>
              </a:rPr>
              <a:t>mutu</a:t>
            </a:r>
            <a:r>
              <a:rPr lang="en-NZ">
                <a:latin typeface="Calibri" panose="020F0502020204030204" pitchFamily="34" charset="0"/>
                <a:ea typeface="Calibri" panose="020F0502020204030204" pitchFamily="34" charset="0"/>
                <a:cs typeface="Calibri" panose="020F0502020204030204" pitchFamily="34" charset="0"/>
              </a:rPr>
              <a:t> </a:t>
            </a:r>
            <a:r>
              <a:rPr lang="en-NZ" err="1">
                <a:latin typeface="Calibri" panose="020F0502020204030204" pitchFamily="34" charset="0"/>
                <a:ea typeface="Calibri" panose="020F0502020204030204" pitchFamily="34" charset="0"/>
                <a:cs typeface="Calibri" panose="020F0502020204030204" pitchFamily="34" charset="0"/>
              </a:rPr>
              <a:t>te</a:t>
            </a:r>
            <a:r>
              <a:rPr lang="en-NZ">
                <a:latin typeface="Calibri" panose="020F0502020204030204" pitchFamily="34" charset="0"/>
                <a:ea typeface="Calibri" panose="020F0502020204030204" pitchFamily="34" charset="0"/>
                <a:cs typeface="Calibri" panose="020F0502020204030204" pitchFamily="34" charset="0"/>
              </a:rPr>
              <a:t> tangi o </a:t>
            </a:r>
            <a:r>
              <a:rPr lang="en-NZ" err="1">
                <a:latin typeface="Calibri" panose="020F0502020204030204" pitchFamily="34" charset="0"/>
                <a:ea typeface="Calibri" panose="020F0502020204030204" pitchFamily="34" charset="0"/>
                <a:cs typeface="Calibri" panose="020F0502020204030204" pitchFamily="34" charset="0"/>
              </a:rPr>
              <a:t>tēnei</a:t>
            </a:r>
            <a:r>
              <a:rPr lang="en-NZ">
                <a:latin typeface="Calibri" panose="020F0502020204030204" pitchFamily="34" charset="0"/>
                <a:ea typeface="Calibri" panose="020F0502020204030204" pitchFamily="34" charset="0"/>
                <a:cs typeface="Calibri" panose="020F0502020204030204" pitchFamily="34" charset="0"/>
              </a:rPr>
              <a:t> </a:t>
            </a:r>
            <a:r>
              <a:rPr lang="en-NZ" err="1">
                <a:latin typeface="Calibri" panose="020F0502020204030204" pitchFamily="34" charset="0"/>
                <a:ea typeface="Calibri" panose="020F0502020204030204" pitchFamily="34" charset="0"/>
                <a:cs typeface="Calibri" panose="020F0502020204030204" pitchFamily="34" charset="0"/>
              </a:rPr>
              <a:t>manu</a:t>
            </a:r>
            <a:r>
              <a:rPr lang="en-NZ">
                <a:latin typeface="Calibri" panose="020F0502020204030204" pitchFamily="34" charset="0"/>
                <a:ea typeface="Calibri" panose="020F0502020204030204" pitchFamily="34" charset="0"/>
                <a:cs typeface="Calibri" panose="020F0502020204030204" pitchFamily="34" charset="0"/>
              </a:rPr>
              <a:t> </a:t>
            </a:r>
          </a:p>
          <a:p>
            <a:pPr marL="0" indent="0">
              <a:spcAft>
                <a:spcPts val="0"/>
              </a:spcAft>
              <a:buNone/>
            </a:pPr>
            <a:r>
              <a:rPr lang="mi-NZ">
                <a:latin typeface="Calibri" panose="020F0502020204030204" pitchFamily="34" charset="0"/>
                <a:ea typeface="Calibri" panose="020F0502020204030204" pitchFamily="34" charset="0"/>
                <a:cs typeface="Calibri" panose="020F0502020204030204" pitchFamily="34" charset="0"/>
              </a:rPr>
              <a:t>He mihi tēnei kia koutou  </a:t>
            </a:r>
            <a:endParaRPr lang="en-NZ">
              <a:latin typeface="Calibri" panose="020F0502020204030204" pitchFamily="34" charset="0"/>
              <a:ea typeface="Calibri" panose="020F0502020204030204" pitchFamily="34" charset="0"/>
              <a:cs typeface="Calibri" panose="020F0502020204030204" pitchFamily="34" charset="0"/>
            </a:endParaRPr>
          </a:p>
          <a:p>
            <a:pPr marL="0" indent="0">
              <a:spcAft>
                <a:spcPts val="0"/>
              </a:spcAft>
              <a:buNone/>
            </a:pPr>
            <a:r>
              <a:rPr lang="mi-NZ">
                <a:latin typeface="Calibri" panose="020F0502020204030204" pitchFamily="34" charset="0"/>
                <a:ea typeface="Calibri" panose="020F0502020204030204" pitchFamily="34" charset="0"/>
                <a:cs typeface="Calibri" panose="020F0502020204030204" pitchFamily="34" charset="0"/>
              </a:rPr>
              <a:t>I haramai ki te whakanui tāku kōrero </a:t>
            </a:r>
            <a:endParaRPr lang="en-NZ">
              <a:latin typeface="Calibri" panose="020F0502020204030204" pitchFamily="34" charset="0"/>
              <a:ea typeface="Calibri" panose="020F0502020204030204" pitchFamily="34" charset="0"/>
              <a:cs typeface="Calibri" panose="020F0502020204030204" pitchFamily="34" charset="0"/>
            </a:endParaRPr>
          </a:p>
          <a:p>
            <a:pPr marL="0" indent="0">
              <a:spcAft>
                <a:spcPts val="0"/>
              </a:spcAft>
              <a:buNone/>
            </a:pPr>
            <a:r>
              <a:rPr lang="mi-NZ">
                <a:latin typeface="Calibri" panose="020F0502020204030204" pitchFamily="34" charset="0"/>
                <a:ea typeface="Calibri" panose="020F0502020204030204" pitchFamily="34" charset="0"/>
                <a:cs typeface="Calibri" panose="020F0502020204030204" pitchFamily="34" charset="0"/>
              </a:rPr>
              <a:t>Tēnā koutou, tēnā koutou, tēnā koutou katoa </a:t>
            </a:r>
            <a:endParaRPr lang="en-NZ">
              <a:latin typeface="Calibri" panose="020F0502020204030204" pitchFamily="34" charset="0"/>
              <a:ea typeface="Calibri" panose="020F0502020204030204" pitchFamily="34" charset="0"/>
              <a:cs typeface="Calibri" panose="020F0502020204030204" pitchFamily="34" charset="0"/>
            </a:endParaRPr>
          </a:p>
          <a:p>
            <a:pPr marL="0" indent="0" algn="ctr">
              <a:spcAft>
                <a:spcPts val="0"/>
              </a:spcAft>
              <a:buNone/>
            </a:pPr>
            <a:endParaRPr lang="en-NZ">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a:latin typeface="Calibri" panose="020F0502020204030204" pitchFamily="34" charset="0"/>
                <a:ea typeface="Calibri" panose="020F0502020204030204" pitchFamily="34" charset="0"/>
                <a:cs typeface="Calibri" panose="020F0502020204030204" pitchFamily="34" charset="0"/>
              </a:rPr>
              <a:t>As-</a:t>
            </a:r>
            <a:r>
              <a:rPr lang="en-US" err="1">
                <a:latin typeface="Calibri" panose="020F0502020204030204" pitchFamily="34" charset="0"/>
                <a:ea typeface="Calibri" panose="020F0502020204030204" pitchFamily="34" charset="0"/>
                <a:cs typeface="Calibri" panose="020F0502020204030204" pitchFamily="34" charset="0"/>
              </a:rPr>
              <a:t>salam</a:t>
            </a:r>
            <a:r>
              <a:rPr lang="en-US">
                <a:latin typeface="Calibri" panose="020F0502020204030204" pitchFamily="34" charset="0"/>
                <a:ea typeface="Calibri" panose="020F0502020204030204" pitchFamily="34" charset="0"/>
                <a:cs typeface="Calibri" panose="020F0502020204030204" pitchFamily="34" charset="0"/>
              </a:rPr>
              <a:t> </a:t>
            </a:r>
            <a:r>
              <a:rPr lang="en-US" err="1">
                <a:latin typeface="Calibri" panose="020F0502020204030204" pitchFamily="34" charset="0"/>
                <a:ea typeface="Calibri" panose="020F0502020204030204" pitchFamily="34" charset="0"/>
                <a:cs typeface="Calibri" panose="020F0502020204030204" pitchFamily="34" charset="0"/>
              </a:rPr>
              <a:t>alaykom</a:t>
            </a:r>
            <a:r>
              <a:rPr lang="en-US">
                <a:latin typeface="Calibri" panose="020F0502020204030204" pitchFamily="34" charset="0"/>
                <a:ea typeface="Calibri" panose="020F0502020204030204" pitchFamily="34" charset="0"/>
                <a:cs typeface="Calibri" panose="020F0502020204030204" pitchFamily="34" charset="0"/>
              </a:rPr>
              <a:t> (peace be upon you)</a:t>
            </a:r>
            <a:r>
              <a:rPr lang="en-NZ">
                <a:latin typeface="Calibri" panose="020F0502020204030204" pitchFamily="34" charset="0"/>
                <a:cs typeface="Calibri" panose="020F0502020204030204" pitchFamily="34" charset="0"/>
              </a:rPr>
              <a:t> </a:t>
            </a:r>
          </a:p>
          <a:p>
            <a:pPr marL="0" indent="0">
              <a:buNone/>
            </a:pPr>
            <a:endParaRPr lang="nb-AU"/>
          </a:p>
        </p:txBody>
      </p:sp>
      <p:sp>
        <p:nvSpPr>
          <p:cNvPr id="4" name="Plassholder for innhold 3">
            <a:extLst>
              <a:ext uri="{FF2B5EF4-FFF2-40B4-BE49-F238E27FC236}">
                <a16:creationId xmlns:a16="http://schemas.microsoft.com/office/drawing/2014/main" id="{2BF4F042-3026-9347-9563-E6A83EA13B9D}"/>
              </a:ext>
            </a:extLst>
          </p:cNvPr>
          <p:cNvSpPr>
            <a:spLocks noGrp="1"/>
          </p:cNvSpPr>
          <p:nvPr>
            <p:ph sz="half" idx="2"/>
          </p:nvPr>
        </p:nvSpPr>
        <p:spPr>
          <a:xfrm>
            <a:off x="4765646" y="741027"/>
            <a:ext cx="4038600" cy="5059363"/>
          </a:xfrm>
        </p:spPr>
        <p:txBody>
          <a:bodyPr>
            <a:normAutofit fontScale="85000" lnSpcReduction="20000"/>
          </a:bodyPr>
          <a:lstStyle/>
          <a:p>
            <a:pPr marL="0" indent="0">
              <a:buNone/>
            </a:pPr>
            <a:r>
              <a:rPr lang="en-US" i="1"/>
              <a:t>Kindle the fires of learning </a:t>
            </a:r>
          </a:p>
          <a:p>
            <a:pPr marL="0" indent="0">
              <a:buNone/>
            </a:pPr>
            <a:r>
              <a:rPr lang="en-US" i="1"/>
              <a:t>Nurture them so they will grow </a:t>
            </a:r>
          </a:p>
          <a:p>
            <a:pPr marL="0" indent="0">
              <a:buNone/>
            </a:pPr>
            <a:r>
              <a:rPr lang="en-US" i="1"/>
              <a:t>To give warmth and light to all</a:t>
            </a:r>
            <a:endParaRPr lang="en-NZ"/>
          </a:p>
          <a:p>
            <a:endParaRPr lang="en-NZ" i="1"/>
          </a:p>
          <a:p>
            <a:pPr marL="0" indent="0">
              <a:buNone/>
            </a:pPr>
            <a:r>
              <a:rPr lang="en-NZ" i="1"/>
              <a:t>the bird has stopped speaking</a:t>
            </a:r>
            <a:endParaRPr lang="en-NZ"/>
          </a:p>
          <a:p>
            <a:pPr marL="0" indent="0">
              <a:buNone/>
            </a:pPr>
            <a:r>
              <a:rPr lang="mi-NZ" i="1"/>
              <a:t>your presence has enhanced my talk)</a:t>
            </a:r>
            <a:endParaRPr lang="en-NZ"/>
          </a:p>
          <a:p>
            <a:pPr marL="0" indent="0">
              <a:buNone/>
            </a:pPr>
            <a:r>
              <a:rPr lang="mi-NZ" i="1"/>
              <a:t>thank you, thank you, thank you all</a:t>
            </a:r>
            <a:endParaRPr lang="en-NZ"/>
          </a:p>
          <a:p>
            <a:pPr marL="0" indent="0">
              <a:buNone/>
            </a:pPr>
            <a:endParaRPr lang="en-US" i="1"/>
          </a:p>
          <a:p>
            <a:pPr marL="0" indent="0">
              <a:buNone/>
            </a:pPr>
            <a:endParaRPr lang="en-US" i="1"/>
          </a:p>
          <a:p>
            <a:pPr marL="0" indent="0">
              <a:buNone/>
            </a:pPr>
            <a:r>
              <a:rPr lang="en-US" i="1"/>
              <a:t>As-</a:t>
            </a:r>
            <a:r>
              <a:rPr lang="en-US" i="1" err="1"/>
              <a:t>salam</a:t>
            </a:r>
            <a:r>
              <a:rPr lang="en-US" i="1"/>
              <a:t> </a:t>
            </a:r>
            <a:r>
              <a:rPr lang="en-US" i="1" err="1"/>
              <a:t>alaykom</a:t>
            </a:r>
            <a:r>
              <a:rPr lang="en-US" i="1"/>
              <a:t> (peace be upon you)</a:t>
            </a:r>
            <a:endParaRPr lang="en-NZ"/>
          </a:p>
          <a:p>
            <a:pPr marL="0" indent="0">
              <a:buNone/>
            </a:pPr>
            <a:endParaRPr lang="nb-AU"/>
          </a:p>
        </p:txBody>
      </p:sp>
    </p:spTree>
    <p:extLst>
      <p:ext uri="{BB962C8B-B14F-4D97-AF65-F5344CB8AC3E}">
        <p14:creationId xmlns:p14="http://schemas.microsoft.com/office/powerpoint/2010/main" val="3517831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1AC86-BD65-4146-8D5B-0ACDE6252946}"/>
              </a:ext>
            </a:extLst>
          </p:cNvPr>
          <p:cNvSpPr>
            <a:spLocks noGrp="1"/>
          </p:cNvSpPr>
          <p:nvPr>
            <p:ph type="title"/>
          </p:nvPr>
        </p:nvSpPr>
        <p:spPr>
          <a:xfrm>
            <a:off x="407324" y="53868"/>
            <a:ext cx="8229600" cy="1143000"/>
          </a:xfrm>
        </p:spPr>
        <p:txBody>
          <a:bodyPr/>
          <a:lstStyle/>
          <a:p>
            <a:r>
              <a:rPr lang="en-NZ" b="1"/>
              <a:t>Vision</a:t>
            </a:r>
          </a:p>
        </p:txBody>
      </p:sp>
      <p:sp>
        <p:nvSpPr>
          <p:cNvPr id="3" name="TextBox 2">
            <a:extLst>
              <a:ext uri="{FF2B5EF4-FFF2-40B4-BE49-F238E27FC236}">
                <a16:creationId xmlns:a16="http://schemas.microsoft.com/office/drawing/2014/main" id="{26895D77-3B6D-4E16-9539-D722BD445FC2}"/>
              </a:ext>
            </a:extLst>
          </p:cNvPr>
          <p:cNvSpPr txBox="1"/>
          <p:nvPr/>
        </p:nvSpPr>
        <p:spPr>
          <a:xfrm>
            <a:off x="1268975" y="735955"/>
            <a:ext cx="7021585" cy="4678204"/>
          </a:xfrm>
          <a:prstGeom prst="rect">
            <a:avLst/>
          </a:prstGeom>
          <a:noFill/>
        </p:spPr>
        <p:txBody>
          <a:bodyPr wrap="square" rtlCol="0">
            <a:spAutoFit/>
          </a:bodyPr>
          <a:lstStyle/>
          <a:p>
            <a:r>
              <a:rPr lang="en-US"/>
              <a:t> </a:t>
            </a:r>
            <a:endParaRPr lang="en-NZ"/>
          </a:p>
          <a:p>
            <a:pPr marL="342900" lvl="0" indent="-342900" fontAlgn="base">
              <a:spcAft>
                <a:spcPts val="1200"/>
              </a:spcAft>
              <a:buFont typeface="Arial" panose="020B0604020202020204" pitchFamily="34" charset="0"/>
              <a:buChar char="•"/>
            </a:pPr>
            <a:r>
              <a:rPr lang="en-AU" sz="2400"/>
              <a:t>We are committed to </a:t>
            </a:r>
            <a:r>
              <a:rPr lang="en-AU" sz="2400">
                <a:hlinkClick r:id="rId2"/>
              </a:rPr>
              <a:t>Te Tiriti o Waitangi</a:t>
            </a:r>
            <a:r>
              <a:rPr lang="en-AU" sz="2400"/>
              <a:t> (the Treaty of Waitangi).</a:t>
            </a:r>
          </a:p>
          <a:p>
            <a:pPr marL="342900" lvl="0" indent="-342900" fontAlgn="base">
              <a:spcAft>
                <a:spcPts val="1200"/>
              </a:spcAft>
              <a:buFont typeface="Arial" panose="020B0604020202020204" pitchFamily="34" charset="0"/>
              <a:buChar char="•"/>
            </a:pPr>
            <a:r>
              <a:rPr lang="en-AU" sz="2400"/>
              <a:t>We educate for social and ecological justice.</a:t>
            </a:r>
            <a:r>
              <a:rPr lang="en-US" sz="2400"/>
              <a:t> </a:t>
            </a:r>
            <a:endParaRPr lang="en-NZ" sz="2400"/>
          </a:p>
          <a:p>
            <a:pPr marL="285750" lvl="0" indent="-285750" fontAlgn="base">
              <a:spcAft>
                <a:spcPts val="1200"/>
              </a:spcAft>
              <a:buFont typeface="Arial" panose="020B0604020202020204" pitchFamily="34" charset="0"/>
              <a:buChar char="•"/>
            </a:pPr>
            <a:r>
              <a:rPr lang="en-AU" sz="2400"/>
              <a:t>We undertake transformational research, with a focus on teacher education, educational psychology, and education studies.</a:t>
            </a:r>
            <a:r>
              <a:rPr lang="mi-NZ" sz="2400"/>
              <a:t> </a:t>
            </a:r>
            <a:endParaRPr lang="en-NZ" sz="2400"/>
          </a:p>
          <a:p>
            <a:pPr marL="285750" lvl="0" indent="-285750" fontAlgn="base">
              <a:spcAft>
                <a:spcPts val="1200"/>
              </a:spcAft>
              <a:buFont typeface="Arial" panose="020B0604020202020204" pitchFamily="34" charset="0"/>
              <a:buChar char="•"/>
            </a:pPr>
            <a:r>
              <a:rPr lang="en-AU" sz="2400"/>
              <a:t>We teach and prepare students for lifelong learning.</a:t>
            </a:r>
            <a:r>
              <a:rPr lang="mi-NZ" sz="2400"/>
              <a:t> </a:t>
            </a:r>
            <a:endParaRPr lang="en-NZ" sz="2400"/>
          </a:p>
          <a:p>
            <a:pPr marL="285750" lvl="0" indent="-285750" fontAlgn="base">
              <a:spcAft>
                <a:spcPts val="1200"/>
              </a:spcAft>
              <a:buFont typeface="Arial" panose="020B0604020202020204" pitchFamily="34" charset="0"/>
              <a:buChar char="•"/>
            </a:pPr>
            <a:r>
              <a:rPr lang="en-AU" sz="2400"/>
              <a:t>We engage in cultural partnerships that enhance and strengthen our relationships with communities locally, nationally, and internationally.</a:t>
            </a:r>
            <a:r>
              <a:rPr lang="mi-NZ" sz="2400"/>
              <a:t> </a:t>
            </a:r>
            <a:endParaRPr lang="en-NZ" sz="2400"/>
          </a:p>
        </p:txBody>
      </p:sp>
    </p:spTree>
    <p:extLst>
      <p:ext uri="{BB962C8B-B14F-4D97-AF65-F5344CB8AC3E}">
        <p14:creationId xmlns:p14="http://schemas.microsoft.com/office/powerpoint/2010/main" val="931681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BACDA-F83E-409B-8980-DFBD7DF78983}"/>
              </a:ext>
            </a:extLst>
          </p:cNvPr>
          <p:cNvSpPr>
            <a:spLocks noGrp="1"/>
          </p:cNvSpPr>
          <p:nvPr>
            <p:ph type="title"/>
          </p:nvPr>
        </p:nvSpPr>
        <p:spPr>
          <a:xfrm>
            <a:off x="458407" y="407641"/>
            <a:ext cx="8116349" cy="1232738"/>
          </a:xfrm>
        </p:spPr>
        <p:txBody>
          <a:bodyPr>
            <a:normAutofit/>
          </a:bodyPr>
          <a:lstStyle/>
          <a:p>
            <a:r>
              <a:rPr lang="en-NZ" b="1"/>
              <a:t>Our programmes</a:t>
            </a:r>
          </a:p>
        </p:txBody>
      </p:sp>
      <p:sp>
        <p:nvSpPr>
          <p:cNvPr id="3" name="TextBox 2">
            <a:extLst>
              <a:ext uri="{FF2B5EF4-FFF2-40B4-BE49-F238E27FC236}">
                <a16:creationId xmlns:a16="http://schemas.microsoft.com/office/drawing/2014/main" id="{D4B2B7B2-D1B1-4B60-867F-966BF5C8AF13}"/>
              </a:ext>
            </a:extLst>
          </p:cNvPr>
          <p:cNvSpPr txBox="1"/>
          <p:nvPr/>
        </p:nvSpPr>
        <p:spPr>
          <a:xfrm>
            <a:off x="914400" y="1477109"/>
            <a:ext cx="7660356" cy="3924151"/>
          </a:xfrm>
          <a:prstGeom prst="rect">
            <a:avLst/>
          </a:prstGeom>
          <a:noFill/>
        </p:spPr>
        <p:txBody>
          <a:bodyPr wrap="square" lIns="91440" tIns="45720" rIns="91440" bIns="45720" rtlCol="0" anchor="t">
            <a:spAutoFit/>
          </a:bodyPr>
          <a:lstStyle/>
          <a:p>
            <a:pPr marL="285750" indent="-285750">
              <a:spcAft>
                <a:spcPts val="600"/>
              </a:spcAft>
              <a:buFont typeface="Arial" panose="020B0604020202020204" pitchFamily="34" charset="0"/>
              <a:buChar char="•"/>
            </a:pPr>
            <a:r>
              <a:rPr lang="en-NZ" sz="3200" dirty="0"/>
              <a:t>Initial Teacher Education (Early Childhood Education, Primary, Secondary)</a:t>
            </a:r>
          </a:p>
          <a:p>
            <a:pPr marL="285750" indent="-285750">
              <a:spcAft>
                <a:spcPts val="600"/>
              </a:spcAft>
              <a:buFont typeface="Arial" panose="020B0604020202020204" pitchFamily="34" charset="0"/>
              <a:buChar char="•"/>
            </a:pPr>
            <a:r>
              <a:rPr lang="en-NZ" sz="3200" dirty="0"/>
              <a:t>Education studies</a:t>
            </a:r>
          </a:p>
          <a:p>
            <a:pPr marL="285750" indent="-285750">
              <a:spcAft>
                <a:spcPts val="600"/>
              </a:spcAft>
              <a:buFont typeface="Arial" panose="020B0604020202020204" pitchFamily="34" charset="0"/>
              <a:buChar char="•"/>
            </a:pPr>
            <a:r>
              <a:rPr lang="en-NZ" sz="3200" dirty="0"/>
              <a:t>Educational Psychology</a:t>
            </a:r>
          </a:p>
          <a:p>
            <a:pPr marL="285750" indent="-285750">
              <a:spcAft>
                <a:spcPts val="600"/>
              </a:spcAft>
              <a:buFont typeface="Arial" panose="020B0604020202020204" pitchFamily="34" charset="0"/>
              <a:buChar char="•"/>
            </a:pPr>
            <a:r>
              <a:rPr lang="en-NZ" sz="3200"/>
              <a:t>Master of Education </a:t>
            </a:r>
          </a:p>
          <a:p>
            <a:pPr marL="285750" indent="-285750">
              <a:spcAft>
                <a:spcPts val="600"/>
              </a:spcAft>
              <a:buFont typeface="Arial" panose="020B0604020202020204" pitchFamily="34" charset="0"/>
              <a:buChar char="•"/>
            </a:pPr>
            <a:r>
              <a:rPr lang="en-NZ" sz="3200"/>
              <a:t>Master </a:t>
            </a:r>
            <a:r>
              <a:rPr lang="en-NZ" sz="3200" dirty="0"/>
              <a:t>of Secondary School Leadership</a:t>
            </a:r>
          </a:p>
          <a:p>
            <a:pPr marL="285750" indent="-285750">
              <a:spcAft>
                <a:spcPts val="600"/>
              </a:spcAft>
              <a:buFont typeface="Arial" panose="020B0604020202020204" pitchFamily="34" charset="0"/>
              <a:buChar char="•"/>
            </a:pPr>
            <a:r>
              <a:rPr lang="en-NZ" sz="3200" dirty="0"/>
              <a:t>Doctorates </a:t>
            </a:r>
            <a:r>
              <a:rPr lang="en-NZ" sz="3200" dirty="0">
                <a:ea typeface="+mn-lt"/>
                <a:cs typeface="+mn-lt"/>
              </a:rPr>
              <a:t> (PhD or EdD</a:t>
            </a:r>
            <a:r>
              <a:rPr lang="en-AU" sz="3200" dirty="0">
                <a:ea typeface="+mn-lt"/>
                <a:cs typeface="+mn-lt"/>
              </a:rPr>
              <a:t>)</a:t>
            </a:r>
            <a:endParaRPr lang="en-NZ" sz="3200" dirty="0">
              <a:cs typeface="Calibri"/>
            </a:endParaRPr>
          </a:p>
        </p:txBody>
      </p:sp>
    </p:spTree>
    <p:extLst>
      <p:ext uri="{BB962C8B-B14F-4D97-AF65-F5344CB8AC3E}">
        <p14:creationId xmlns:p14="http://schemas.microsoft.com/office/powerpoint/2010/main" val="1749719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4D4F2-625B-46F7-BBE8-D6499F0D3F12}"/>
              </a:ext>
            </a:extLst>
          </p:cNvPr>
          <p:cNvSpPr>
            <a:spLocks noGrp="1"/>
          </p:cNvSpPr>
          <p:nvPr>
            <p:ph type="title"/>
          </p:nvPr>
        </p:nvSpPr>
        <p:spPr>
          <a:xfrm>
            <a:off x="457200" y="152718"/>
            <a:ext cx="8229600" cy="1143000"/>
          </a:xfrm>
        </p:spPr>
        <p:txBody>
          <a:bodyPr/>
          <a:lstStyle/>
          <a:p>
            <a:r>
              <a:rPr lang="en-NZ" b="1"/>
              <a:t>Highlights on Research</a:t>
            </a:r>
          </a:p>
        </p:txBody>
      </p:sp>
      <p:sp>
        <p:nvSpPr>
          <p:cNvPr id="3" name="TextBox 2">
            <a:extLst>
              <a:ext uri="{FF2B5EF4-FFF2-40B4-BE49-F238E27FC236}">
                <a16:creationId xmlns:a16="http://schemas.microsoft.com/office/drawing/2014/main" id="{B0AA25C7-D52B-4DF9-8F84-199580B2AB9E}"/>
              </a:ext>
            </a:extLst>
          </p:cNvPr>
          <p:cNvSpPr txBox="1"/>
          <p:nvPr/>
        </p:nvSpPr>
        <p:spPr>
          <a:xfrm>
            <a:off x="834704" y="1325671"/>
            <a:ext cx="7474592" cy="4616648"/>
          </a:xfrm>
          <a:prstGeom prst="rect">
            <a:avLst/>
          </a:prstGeom>
          <a:noFill/>
        </p:spPr>
        <p:txBody>
          <a:bodyPr wrap="square" rtlCol="0">
            <a:spAutoFit/>
          </a:bodyPr>
          <a:lstStyle/>
          <a:p>
            <a:pPr marL="285750" indent="-285750">
              <a:buFont typeface="Arial" panose="020B0604020202020204" pitchFamily="34" charset="0"/>
              <a:buChar char="•"/>
            </a:pPr>
            <a:r>
              <a:rPr lang="en-NZ" sz="2800"/>
              <a:t>Looking to our past to understand the present</a:t>
            </a:r>
          </a:p>
          <a:p>
            <a:r>
              <a:rPr lang="en-NZ">
                <a:hlinkClick r:id="rId2"/>
              </a:rPr>
              <a:t>Looking to our past to understand the present | Wellington Faculty of Education | Victoria University of Wellington (wgtn.ac.nz)</a:t>
            </a:r>
            <a:endParaRPr lang="en-NZ"/>
          </a:p>
          <a:p>
            <a:pPr marL="285750" indent="-285750">
              <a:buFont typeface="Arial" panose="020B0604020202020204" pitchFamily="34" charset="0"/>
              <a:buChar char="•"/>
            </a:pPr>
            <a:r>
              <a:rPr lang="en-NZ" sz="2800"/>
              <a:t>ECE teachers essential workers in all but name</a:t>
            </a:r>
          </a:p>
          <a:p>
            <a:r>
              <a:rPr lang="en-NZ">
                <a:hlinkClick r:id="rId3"/>
              </a:rPr>
              <a:t>ECE Teachers Essential Workers in all but Name | Newsroom</a:t>
            </a:r>
            <a:endParaRPr lang="en-NZ"/>
          </a:p>
          <a:p>
            <a:pPr marL="285750" indent="-285750">
              <a:buFont typeface="Arial" panose="020B0604020202020204" pitchFamily="34" charset="0"/>
              <a:buChar char="•"/>
            </a:pPr>
            <a:r>
              <a:rPr lang="en-NZ" sz="2800"/>
              <a:t>Schools are failing to identify high-ability science students, research shows</a:t>
            </a:r>
          </a:p>
          <a:p>
            <a:r>
              <a:rPr lang="en-NZ">
                <a:hlinkClick r:id="rId4"/>
              </a:rPr>
              <a:t>Schools are failing to identify high-ability science students, research shows | News | Victoria University of Wellington (wgtn.ac.nz)</a:t>
            </a:r>
            <a:endParaRPr lang="en-NZ"/>
          </a:p>
          <a:p>
            <a:pPr marL="285750" indent="-285750">
              <a:buFont typeface="Arial" panose="020B0604020202020204" pitchFamily="34" charset="0"/>
              <a:buChar char="•"/>
            </a:pPr>
            <a:r>
              <a:rPr lang="en-NZ" sz="2800"/>
              <a:t>Telling stories might help teens reeling from the effect of COVID coverage</a:t>
            </a:r>
          </a:p>
          <a:p>
            <a:r>
              <a:rPr lang="en-NZ">
                <a:hlinkClick r:id="rId5"/>
              </a:rPr>
              <a:t>Fears loom for teens undergoing vital brain development during COVID. Telling stories might help (theconversation.com)</a:t>
            </a:r>
            <a:endParaRPr lang="en-NZ"/>
          </a:p>
        </p:txBody>
      </p:sp>
    </p:spTree>
    <p:extLst>
      <p:ext uri="{BB962C8B-B14F-4D97-AF65-F5344CB8AC3E}">
        <p14:creationId xmlns:p14="http://schemas.microsoft.com/office/powerpoint/2010/main" val="511340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F9109-007A-4CBD-B485-37EA8AD5D858}"/>
              </a:ext>
            </a:extLst>
          </p:cNvPr>
          <p:cNvSpPr>
            <a:spLocks noGrp="1"/>
          </p:cNvSpPr>
          <p:nvPr>
            <p:ph type="title"/>
          </p:nvPr>
        </p:nvSpPr>
        <p:spPr/>
        <p:txBody>
          <a:bodyPr/>
          <a:lstStyle/>
          <a:p>
            <a:r>
              <a:rPr lang="en-US" dirty="0" err="1">
                <a:ea typeface="+mj-lt"/>
                <a:cs typeface="+mj-lt"/>
              </a:rPr>
              <a:t>Te</a:t>
            </a:r>
            <a:r>
              <a:rPr lang="en-US" dirty="0">
                <a:ea typeface="+mj-lt"/>
                <a:cs typeface="+mj-lt"/>
              </a:rPr>
              <a:t> Kura Māori</a:t>
            </a:r>
            <a:endParaRPr lang="en-US" dirty="0"/>
          </a:p>
        </p:txBody>
      </p:sp>
      <p:sp>
        <p:nvSpPr>
          <p:cNvPr id="3" name="Content Placeholder 2">
            <a:extLst>
              <a:ext uri="{FF2B5EF4-FFF2-40B4-BE49-F238E27FC236}">
                <a16:creationId xmlns:a16="http://schemas.microsoft.com/office/drawing/2014/main" id="{34FFB108-61AC-4E57-B34A-7DBADCDE41B5}"/>
              </a:ext>
            </a:extLst>
          </p:cNvPr>
          <p:cNvSpPr>
            <a:spLocks noGrp="1"/>
          </p:cNvSpPr>
          <p:nvPr>
            <p:ph idx="1"/>
          </p:nvPr>
        </p:nvSpPr>
        <p:spPr>
          <a:xfrm>
            <a:off x="457200" y="1600200"/>
            <a:ext cx="8229600" cy="4401105"/>
          </a:xfrm>
        </p:spPr>
        <p:txBody>
          <a:bodyPr vert="horz" lIns="91440" tIns="45720" rIns="91440" bIns="45720" rtlCol="0" anchor="t">
            <a:normAutofit fontScale="70000" lnSpcReduction="20000"/>
          </a:bodyPr>
          <a:lstStyle/>
          <a:p>
            <a:pPr marL="0" indent="0">
              <a:buNone/>
            </a:pPr>
            <a:r>
              <a:rPr lang="en-US" dirty="0">
                <a:ea typeface="+mn-lt"/>
                <a:cs typeface="+mn-lt"/>
              </a:rPr>
              <a:t>Te Kura Māori is an academic unit comprising Māori and Pacific scholars, teachers, researchers and students dedicated to increasing awareness and understanding about indigenous education in Aotearoa and the Pacific.</a:t>
            </a:r>
          </a:p>
          <a:p>
            <a:pPr marL="0" indent="0">
              <a:buNone/>
            </a:pPr>
            <a:endParaRPr lang="en-US" dirty="0">
              <a:cs typeface="Calibri"/>
            </a:endParaRPr>
          </a:p>
          <a:p>
            <a:pPr>
              <a:buNone/>
            </a:pPr>
            <a:r>
              <a:rPr lang="en-US" dirty="0">
                <a:ea typeface="+mn-lt"/>
                <a:cs typeface="+mn-lt"/>
              </a:rPr>
              <a:t>•	As guardians of </a:t>
            </a:r>
            <a:r>
              <a:rPr lang="en-US" dirty="0" err="1">
                <a:ea typeface="+mn-lt"/>
                <a:cs typeface="+mn-lt"/>
              </a:rPr>
              <a:t>mātauranga</a:t>
            </a:r>
            <a:r>
              <a:rPr lang="en-US" dirty="0">
                <a:ea typeface="+mn-lt"/>
                <a:cs typeface="+mn-lt"/>
              </a:rPr>
              <a:t> Māori [Māori knowledge] for the faculty, Māori academics engage in research, teaching and professional learning that promotes and advances </a:t>
            </a:r>
            <a:r>
              <a:rPr lang="en-US" dirty="0" err="1">
                <a:ea typeface="+mn-lt"/>
                <a:cs typeface="+mn-lt"/>
              </a:rPr>
              <a:t>mātauranga</a:t>
            </a:r>
            <a:r>
              <a:rPr lang="en-US" dirty="0">
                <a:ea typeface="+mn-lt"/>
                <a:cs typeface="+mn-lt"/>
              </a:rPr>
              <a:t> Māori.</a:t>
            </a:r>
            <a:endParaRPr lang="en-US" dirty="0"/>
          </a:p>
          <a:p>
            <a:pPr marL="0" indent="0">
              <a:buNone/>
            </a:pPr>
            <a:endParaRPr lang="en-US" dirty="0"/>
          </a:p>
          <a:p>
            <a:pPr>
              <a:buNone/>
            </a:pPr>
            <a:r>
              <a:rPr lang="en-US" dirty="0">
                <a:ea typeface="+mn-lt"/>
                <a:cs typeface="+mn-lt"/>
              </a:rPr>
              <a:t>•</a:t>
            </a:r>
            <a:r>
              <a:rPr lang="en-US">
                <a:ea typeface="+mn-lt"/>
                <a:cs typeface="+mn-lt"/>
              </a:rPr>
              <a:t>	</a:t>
            </a:r>
            <a:r>
              <a:rPr lang="en-US" dirty="0">
                <a:ea typeface="+mn-lt"/>
                <a:cs typeface="+mn-lt"/>
              </a:rPr>
              <a:t>As the voice of Pacific education in the faculty, Pasifika academics work closely with Pacific communities in Aotearoa and across the region, conducting research and offering evidence-based guidance about Pacific education initiatives.</a:t>
            </a:r>
            <a:endParaRPr lang="en-US" dirty="0"/>
          </a:p>
          <a:p>
            <a:pPr marL="0" indent="0">
              <a:buNone/>
            </a:pPr>
            <a:endParaRPr lang="en-US" dirty="0">
              <a:cs typeface="Calibri"/>
            </a:endParaRPr>
          </a:p>
          <a:p>
            <a:endParaRPr lang="en-US" dirty="0">
              <a:cs typeface="Calibri"/>
            </a:endParaRPr>
          </a:p>
        </p:txBody>
      </p:sp>
    </p:spTree>
    <p:extLst>
      <p:ext uri="{BB962C8B-B14F-4D97-AF65-F5344CB8AC3E}">
        <p14:creationId xmlns:p14="http://schemas.microsoft.com/office/powerpoint/2010/main" val="1117766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15C62-8929-4A49-AFAD-D6CEA94A763E}"/>
              </a:ext>
            </a:extLst>
          </p:cNvPr>
          <p:cNvSpPr>
            <a:spLocks noGrp="1"/>
          </p:cNvSpPr>
          <p:nvPr>
            <p:ph type="title"/>
          </p:nvPr>
        </p:nvSpPr>
        <p:spPr>
          <a:xfrm>
            <a:off x="590203" y="185968"/>
            <a:ext cx="8099368" cy="933796"/>
          </a:xfrm>
        </p:spPr>
        <p:txBody>
          <a:bodyPr/>
          <a:lstStyle/>
          <a:p>
            <a:r>
              <a:rPr lang="en-NZ" b="1"/>
              <a:t>Our Institutes/Clinics</a:t>
            </a:r>
          </a:p>
        </p:txBody>
      </p:sp>
      <p:sp>
        <p:nvSpPr>
          <p:cNvPr id="3" name="Content Placeholder 2">
            <a:extLst>
              <a:ext uri="{FF2B5EF4-FFF2-40B4-BE49-F238E27FC236}">
                <a16:creationId xmlns:a16="http://schemas.microsoft.com/office/drawing/2014/main" id="{9F0BB27B-F7FB-433E-9AC8-C840CF6881D5}"/>
              </a:ext>
            </a:extLst>
          </p:cNvPr>
          <p:cNvSpPr>
            <a:spLocks noGrp="1"/>
          </p:cNvSpPr>
          <p:nvPr>
            <p:ph idx="1"/>
          </p:nvPr>
        </p:nvSpPr>
        <p:spPr>
          <a:xfrm>
            <a:off x="628996" y="1212273"/>
            <a:ext cx="8229600" cy="4525963"/>
          </a:xfrm>
        </p:spPr>
        <p:txBody>
          <a:bodyPr>
            <a:normAutofit fontScale="92500" lnSpcReduction="20000"/>
          </a:bodyPr>
          <a:lstStyle/>
          <a:p>
            <a:pPr marL="0" indent="0">
              <a:spcAft>
                <a:spcPts val="1200"/>
              </a:spcAft>
              <a:buNone/>
            </a:pPr>
            <a:r>
              <a:rPr lang="en-NZ" sz="3400" b="1"/>
              <a:t>Institute for Early Childhood Studies (1995)</a:t>
            </a:r>
          </a:p>
          <a:p>
            <a:r>
              <a:rPr lang="en-NZ" sz="3400"/>
              <a:t>The Institute promotes excellence in early childhood education through:</a:t>
            </a:r>
          </a:p>
          <a:p>
            <a:r>
              <a:rPr lang="en-NZ" sz="3400"/>
              <a:t>research</a:t>
            </a:r>
          </a:p>
          <a:p>
            <a:r>
              <a:rPr lang="en-NZ" sz="3400"/>
              <a:t>policy studies</a:t>
            </a:r>
          </a:p>
          <a:p>
            <a:r>
              <a:rPr lang="en-NZ" sz="3400"/>
              <a:t>information services</a:t>
            </a:r>
          </a:p>
          <a:p>
            <a:pPr marL="0" indent="0">
              <a:buNone/>
            </a:pPr>
            <a:r>
              <a:rPr lang="en-NZ" sz="3400"/>
              <a:t>The Institute maintains strong links to early childhood teacher education and early childhood professional development through the involvement of its members in these areas.</a:t>
            </a:r>
          </a:p>
          <a:p>
            <a:pPr>
              <a:spcAft>
                <a:spcPts val="1200"/>
              </a:spcAft>
            </a:pPr>
            <a:endParaRPr lang="en-NZ"/>
          </a:p>
        </p:txBody>
      </p:sp>
    </p:spTree>
    <p:extLst>
      <p:ext uri="{BB962C8B-B14F-4D97-AF65-F5344CB8AC3E}">
        <p14:creationId xmlns:p14="http://schemas.microsoft.com/office/powerpoint/2010/main" val="4069992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D1FED-E72D-44A4-9756-40C832E46359}"/>
              </a:ext>
            </a:extLst>
          </p:cNvPr>
          <p:cNvSpPr>
            <a:spLocks noGrp="1"/>
          </p:cNvSpPr>
          <p:nvPr>
            <p:ph type="title"/>
          </p:nvPr>
        </p:nvSpPr>
        <p:spPr>
          <a:xfrm>
            <a:off x="457200" y="38793"/>
            <a:ext cx="8229600" cy="1069571"/>
          </a:xfrm>
        </p:spPr>
        <p:txBody>
          <a:bodyPr/>
          <a:lstStyle/>
          <a:p>
            <a:r>
              <a:rPr lang="en-NZ" b="1"/>
              <a:t>Our Institutes/Clinics</a:t>
            </a:r>
            <a:endParaRPr lang="en-NZ"/>
          </a:p>
        </p:txBody>
      </p:sp>
      <p:sp>
        <p:nvSpPr>
          <p:cNvPr id="3" name="Content Placeholder 2">
            <a:extLst>
              <a:ext uri="{FF2B5EF4-FFF2-40B4-BE49-F238E27FC236}">
                <a16:creationId xmlns:a16="http://schemas.microsoft.com/office/drawing/2014/main" id="{56A8301F-B1B8-4096-A0EE-425274DDB9B9}"/>
              </a:ext>
            </a:extLst>
          </p:cNvPr>
          <p:cNvSpPr>
            <a:spLocks noGrp="1"/>
          </p:cNvSpPr>
          <p:nvPr>
            <p:ph idx="1"/>
          </p:nvPr>
        </p:nvSpPr>
        <p:spPr>
          <a:xfrm>
            <a:off x="501535" y="1166018"/>
            <a:ext cx="8229600" cy="4719393"/>
          </a:xfrm>
        </p:spPr>
        <p:txBody>
          <a:bodyPr>
            <a:normAutofit fontScale="25000" lnSpcReduction="20000"/>
          </a:bodyPr>
          <a:lstStyle/>
          <a:p>
            <a:pPr marL="0" indent="0">
              <a:buNone/>
            </a:pPr>
            <a:r>
              <a:rPr lang="en-NZ" sz="12800" b="1"/>
              <a:t>Autism Clinic (2019)</a:t>
            </a:r>
          </a:p>
          <a:p>
            <a:pPr marL="0" indent="0">
              <a:spcBef>
                <a:spcPts val="1200"/>
              </a:spcBef>
              <a:spcAft>
                <a:spcPts val="600"/>
              </a:spcAft>
              <a:buNone/>
            </a:pPr>
            <a:r>
              <a:rPr lang="en-NZ" sz="11200"/>
              <a:t>The staff of the clinic work:</a:t>
            </a:r>
          </a:p>
          <a:p>
            <a:pPr>
              <a:spcAft>
                <a:spcPts val="1200"/>
              </a:spcAft>
            </a:pPr>
            <a:r>
              <a:rPr lang="en-NZ" sz="11200"/>
              <a:t>with children under the age of five who have, or are suspected of having, autism, their families and </a:t>
            </a:r>
            <a:r>
              <a:rPr lang="en-NZ" sz="11200" err="1"/>
              <a:t>whānau</a:t>
            </a:r>
            <a:r>
              <a:rPr lang="en-NZ" sz="11200"/>
              <a:t>, caregivers and teachers. The staff also work with therapists and other health professionals. </a:t>
            </a:r>
          </a:p>
          <a:p>
            <a:r>
              <a:rPr lang="en-NZ" sz="11200"/>
              <a:t>extensively with the Early Start Denver Model (ESDM), a play-based behavioural therapy. Through fun, naturalistic interactions with parents, caregivers, and therapists, the ESDM can accelerate learning and skill development for young children with, or suspected to have, autism.</a:t>
            </a:r>
          </a:p>
          <a:p>
            <a:endParaRPr lang="en-NZ"/>
          </a:p>
        </p:txBody>
      </p:sp>
    </p:spTree>
    <p:extLst>
      <p:ext uri="{BB962C8B-B14F-4D97-AF65-F5344CB8AC3E}">
        <p14:creationId xmlns:p14="http://schemas.microsoft.com/office/powerpoint/2010/main" val="964875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8E89F-511F-49BA-A9F7-D772E0ED3680}"/>
              </a:ext>
            </a:extLst>
          </p:cNvPr>
          <p:cNvSpPr>
            <a:spLocks noGrp="1"/>
          </p:cNvSpPr>
          <p:nvPr>
            <p:ph type="title"/>
          </p:nvPr>
        </p:nvSpPr>
        <p:spPr>
          <a:xfrm>
            <a:off x="457200" y="72043"/>
            <a:ext cx="7988531" cy="1252453"/>
          </a:xfrm>
        </p:spPr>
        <p:txBody>
          <a:bodyPr/>
          <a:lstStyle/>
          <a:p>
            <a:r>
              <a:rPr lang="en-NZ" b="1"/>
              <a:t>Our Institutes/Clinics</a:t>
            </a:r>
            <a:endParaRPr lang="en-NZ"/>
          </a:p>
        </p:txBody>
      </p:sp>
      <p:sp>
        <p:nvSpPr>
          <p:cNvPr id="3" name="Content Placeholder 2">
            <a:extLst>
              <a:ext uri="{FF2B5EF4-FFF2-40B4-BE49-F238E27FC236}">
                <a16:creationId xmlns:a16="http://schemas.microsoft.com/office/drawing/2014/main" id="{9CA44B90-1A3F-4A0F-A4B4-D7A445ED1129}"/>
              </a:ext>
            </a:extLst>
          </p:cNvPr>
          <p:cNvSpPr>
            <a:spLocks noGrp="1"/>
          </p:cNvSpPr>
          <p:nvPr>
            <p:ph idx="1"/>
          </p:nvPr>
        </p:nvSpPr>
        <p:spPr>
          <a:xfrm>
            <a:off x="457200" y="1324496"/>
            <a:ext cx="8276705" cy="4688378"/>
          </a:xfrm>
        </p:spPr>
        <p:txBody>
          <a:bodyPr>
            <a:noAutofit/>
          </a:bodyPr>
          <a:lstStyle/>
          <a:p>
            <a:pPr marL="0" indent="0">
              <a:buNone/>
            </a:pPr>
            <a:r>
              <a:rPr lang="en-NZ" sz="2750" b="1"/>
              <a:t>Planned re-establishment of the </a:t>
            </a:r>
            <a:r>
              <a:rPr lang="en-NZ" sz="2750" b="1" err="1"/>
              <a:t>EdPsych</a:t>
            </a:r>
            <a:r>
              <a:rPr lang="en-NZ" sz="2750" b="1"/>
              <a:t> Clinic (2022)</a:t>
            </a:r>
          </a:p>
          <a:p>
            <a:pPr marL="0" indent="0">
              <a:buNone/>
            </a:pPr>
            <a:r>
              <a:rPr lang="en-NZ" sz="2750"/>
              <a:t>The educational psychology clinic will provide:</a:t>
            </a:r>
          </a:p>
          <a:p>
            <a:r>
              <a:rPr lang="en-NZ" sz="2750"/>
              <a:t>an essential service to an under resourced community,</a:t>
            </a:r>
          </a:p>
          <a:p>
            <a:r>
              <a:rPr lang="en-NZ" sz="2750"/>
              <a:t>equity in mental health needs, and</a:t>
            </a:r>
          </a:p>
          <a:p>
            <a:r>
              <a:rPr lang="en-NZ" sz="2750"/>
              <a:t>advancement and opportunity of the Educational Psychology programme   </a:t>
            </a:r>
            <a:endParaRPr lang="en-NZ" sz="2750" b="1"/>
          </a:p>
          <a:p>
            <a:pPr marL="0" indent="0">
              <a:buNone/>
            </a:pPr>
            <a:r>
              <a:rPr lang="en-NZ" sz="2750"/>
              <a:t>The clinic also has the long-term potential to become a research clinic which supports student and staff development and advances knowledge in this area specific to Aotearoa.   </a:t>
            </a:r>
          </a:p>
        </p:txBody>
      </p:sp>
    </p:spTree>
    <p:extLst>
      <p:ext uri="{BB962C8B-B14F-4D97-AF65-F5344CB8AC3E}">
        <p14:creationId xmlns:p14="http://schemas.microsoft.com/office/powerpoint/2010/main" val="36050822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point template.pptx" id="{6CA65DA7-76F7-4CCB-848F-E1EDF2170FBE}" vid="{610E7FA8-4517-47B5-BEDD-3FF60DA9584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022865D5E36EC41BC771459BE016602" ma:contentTypeVersion="11" ma:contentTypeDescription="Create a new document." ma:contentTypeScope="" ma:versionID="6fe451de63afbc385fb74ea647b1cba5">
  <xsd:schema xmlns:xsd="http://www.w3.org/2001/XMLSchema" xmlns:xs="http://www.w3.org/2001/XMLSchema" xmlns:p="http://schemas.microsoft.com/office/2006/metadata/properties" xmlns:ns2="78177e6f-e60c-4a1f-ade0-9fce12e88bcb" xmlns:ns3="9cfab826-1cf5-423d-b1b4-afd502cd97ad" targetNamespace="http://schemas.microsoft.com/office/2006/metadata/properties" ma:root="true" ma:fieldsID="07d76332c57ec7ac9e9413d5a51dd566" ns2:_="" ns3:_="">
    <xsd:import namespace="78177e6f-e60c-4a1f-ade0-9fce12e88bcb"/>
    <xsd:import namespace="9cfab826-1cf5-423d-b1b4-afd502cd97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177e6f-e60c-4a1f-ade0-9fce12e88b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cfab826-1cf5-423d-b1b4-afd502cd97a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9cfab826-1cf5-423d-b1b4-afd502cd97ad">
      <UserInfo>
        <DisplayName>Stephen Dobson</DisplayName>
        <AccountId>19</AccountId>
        <AccountType/>
      </UserInfo>
    </SharedWithUsers>
  </documentManagement>
</p:properties>
</file>

<file path=customXml/itemProps1.xml><?xml version="1.0" encoding="utf-8"?>
<ds:datastoreItem xmlns:ds="http://schemas.openxmlformats.org/officeDocument/2006/customXml" ds:itemID="{0BF2274A-5C72-465B-BA4D-9F37A5C7A4F0}">
  <ds:schemaRefs>
    <ds:schemaRef ds:uri="http://schemas.microsoft.com/sharepoint/v3/contenttype/forms"/>
  </ds:schemaRefs>
</ds:datastoreItem>
</file>

<file path=customXml/itemProps2.xml><?xml version="1.0" encoding="utf-8"?>
<ds:datastoreItem xmlns:ds="http://schemas.openxmlformats.org/officeDocument/2006/customXml" ds:itemID="{B057CFAC-5849-4616-8DF2-CAD6DA4AFB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177e6f-e60c-4a1f-ade0-9fce12e88bcb"/>
    <ds:schemaRef ds:uri="9cfab826-1cf5-423d-b1b4-afd502cd97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2669349-A401-41B8-91F0-66553C626743}">
  <ds:schemaRefs>
    <ds:schemaRef ds:uri="http://purl.org/dc/terms/"/>
    <ds:schemaRef ds:uri="http://schemas.openxmlformats.org/package/2006/metadata/core-properties"/>
    <ds:schemaRef ds:uri="http://purl.org/dc/dcmitype/"/>
    <ds:schemaRef ds:uri="http://schemas.microsoft.com/office/infopath/2007/PartnerControls"/>
    <ds:schemaRef ds:uri="78177e6f-e60c-4a1f-ade0-9fce12e88bcb"/>
    <ds:schemaRef ds:uri="http://schemas.microsoft.com/office/2006/documentManagement/types"/>
    <ds:schemaRef ds:uri="http://purl.org/dc/elements/1.1/"/>
    <ds:schemaRef ds:uri="http://schemas.microsoft.com/office/2006/metadata/properties"/>
    <ds:schemaRef ds:uri="9cfab826-1cf5-423d-b1b4-afd502cd97ad"/>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1599</Words>
  <Application>Microsoft Office PowerPoint</Application>
  <PresentationFormat>On-screen Show (4:3)</PresentationFormat>
  <Paragraphs>141</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Courier New</vt:lpstr>
      <vt:lpstr>Office Theme</vt:lpstr>
      <vt:lpstr> Te Whānau o Ako Pai Wellington Faculty of Education</vt:lpstr>
      <vt:lpstr>                                                        Professor Stephen Dobson, Dean of Education  Kia ora, welcome, Selamat datang,欢迎, Talofa lava, Kia orana, Mālō e lelei, Ni sa bula vinaka, Faka'alofa lahi atu, Fakatalofa atu, Kam na mauri, Gud de tru, Kaselehlie, Halo olgeta, Ia orana, Aloha mai eاهلا و سهلا,.  Ranked 73rd equal in the world for Education by Subject 2021 Times Higher Education), the Wellington Faculty of Education has a long tradition of high-quality teaching, learning, research, and engagement with society. We have 1000 students and 70 staff.  </vt:lpstr>
      <vt:lpstr>Vision</vt:lpstr>
      <vt:lpstr>Our programmes</vt:lpstr>
      <vt:lpstr>Highlights on Research</vt:lpstr>
      <vt:lpstr>Te Kura Māori</vt:lpstr>
      <vt:lpstr>Our Institutes/Clinics</vt:lpstr>
      <vt:lpstr>Our Institutes/Clinics</vt:lpstr>
      <vt:lpstr>Our Institutes/Clinics</vt:lpstr>
      <vt:lpstr>Our Institutes/Clinics</vt:lpstr>
      <vt:lpstr>Further Planned Virtual Centre</vt:lpstr>
      <vt:lpstr>Strategic Projects</vt:lpstr>
      <vt:lpstr>Relationships</vt:lpstr>
      <vt:lpstr>Centre of Excellence – Educating for the Future </vt:lpstr>
      <vt:lpstr>Centre for Excellence – Educating for the Future – Activities</vt:lpstr>
      <vt:lpstr>Centre for Excellence – Educating for the Future – Activities</vt:lpstr>
      <vt:lpstr>Centre for Excellence – Educating for the Future – Activities</vt:lpstr>
      <vt:lpstr>Intra-University relationships</vt:lpstr>
      <vt:lpstr>Intra-University relationships</vt:lpstr>
      <vt:lpstr>Intra-University relationships</vt:lpstr>
      <vt:lpstr>Some of our Adjuncts</vt:lpstr>
      <vt:lpstr>PowerPoint Presentation</vt:lpstr>
    </vt:vector>
  </TitlesOfParts>
  <Company>VUW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 Berry</dc:creator>
  <cp:lastModifiedBy>Pam Berry</cp:lastModifiedBy>
  <cp:revision>9</cp:revision>
  <cp:lastPrinted>2021-12-01T22:58:12Z</cp:lastPrinted>
  <dcterms:created xsi:type="dcterms:W3CDTF">2021-11-04T02:21:29Z</dcterms:created>
  <dcterms:modified xsi:type="dcterms:W3CDTF">2022-03-04T00:40:52Z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0x010100A022865D5E36EC41BC771459BE016602</vt:lpwstr>
  </property>
</Properties>
</file>