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4" r:id="rId4"/>
    <p:sldId id="272" r:id="rId5"/>
    <p:sldId id="265" r:id="rId6"/>
    <p:sldId id="266" r:id="rId7"/>
    <p:sldId id="259" r:id="rId8"/>
    <p:sldId id="260" r:id="rId9"/>
    <p:sldId id="274" r:id="rId10"/>
    <p:sldId id="275" r:id="rId11"/>
    <p:sldId id="261" r:id="rId12"/>
    <p:sldId id="268" r:id="rId13"/>
    <p:sldId id="270" r:id="rId14"/>
    <p:sldId id="269" r:id="rId15"/>
    <p:sldId id="267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87"/>
    <p:restoredTop sz="94719"/>
  </p:normalViewPr>
  <p:slideViewPr>
    <p:cSldViewPr snapToGrid="0" snapToObjects="1">
      <p:cViewPr varScale="1">
        <p:scale>
          <a:sx n="119" d="100"/>
          <a:sy n="119" d="100"/>
        </p:scale>
        <p:origin x="20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4D231-D6E4-C44B-BF7D-F65EF1AD1B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E31419-99B9-FD49-BD38-9D7A9A2F6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B224A-B302-A747-9FA7-6048DF155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B9125-1984-1748-BA0E-B5258D1A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DB210-1ABF-2549-8B16-BD77836BB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5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24B33-0CFF-344C-A95D-E0D59CE26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6C199B-0659-6B43-9DE1-C8BFA9F462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2C190-8478-4844-974A-9194D69C9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DCF80-C732-7741-80F2-D1D7357EE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D253B-EE94-6C48-A631-B921B7AE9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93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3B511A-41F8-9245-8BD1-1392A9958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955E04-2C7B-A94F-83BF-385910C5E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37634-010D-6541-AE4B-8E13C3415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BC11D-BA20-754B-B109-722321D67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2998F-DF8E-B24E-9A5F-42D9346B5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6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446A6-780B-B54E-9969-8D76EFFD6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CD0D4-29A1-5D41-8D37-D94460767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B02C1-FAD6-F346-8709-5FB99C92F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ACAC8-4CA7-B048-9B99-D4522EE08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C40EE-BFD5-3643-83FF-929490DB5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21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F7094-72A6-F349-BD39-AA946941C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68F84D-65E2-1C4E-8C46-D6C4FD42C4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73DC5-0A5F-6D47-AA2B-520A439E9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7AEC-8C10-604A-A02D-E4CA6D3CF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6D1BA-4FA3-BB45-B805-1371F604D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B76E2-0408-524C-9E7A-8922B25D3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A981D-3CFE-2241-ACB5-91618A91ED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B242EC-9B23-594D-95C2-C480D076C9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9B1C10-9ADF-1D4A-9189-94AFAC258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66DEDA-62F6-974B-8146-50A18EEBB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0A589-3E21-F142-88B6-98F7ED59D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59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10171-8297-4B49-B4C1-140B271DD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F3B58-65E9-FD47-BD1B-42F0BCADF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25ED9-D3D3-904A-B03C-67C47E808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E5F838-02D7-A448-AD8E-56325F6CF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C07C84-CD8A-B742-A969-402E078E4A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43A02D-21EB-6D4C-912A-9B3E6899E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D57E2C-76C6-4A47-AFD7-8E1F62C93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D7931B-4FF9-ED46-AE60-F7BA83E61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09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0C70C-6386-8144-B7B8-2DB73DE1A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619898-58F8-4144-9302-E5A9EE703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F79061-F660-464C-A173-59877EBC9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2FC506-36DE-564F-A6A6-73D3F376F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82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9B3BCD-6378-6645-83A3-FD587D03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E323FF-4B7E-6B49-9E8E-EFEA35AEE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24E7C-6340-8146-847A-9BE29DA79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4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FE27E-3C8B-5441-A376-661A60355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8DA5A-2103-9A45-87FB-41290407C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CB444C-4483-0C40-882B-545324E75F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F244DE-9BD9-7A44-B14B-27A09A918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98351C-68B5-6440-8BDE-059B0A5BC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273EA-10CB-274A-9A4F-21433EF93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7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F08B9-81B3-C144-9E5E-655D5F72C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D68397-DBE3-3548-9454-C0685815BA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6CB8C4-2EE1-F84F-B20C-6F0ED751D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C39D2-10E6-8843-9592-D9DDA7671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CCE72-EEBE-F64F-B8CB-06B17250C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890001-63CA-A74E-845F-155B0FD50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9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54C4A2-D9A3-6246-9246-6CFB57366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43560-CF62-A447-84AF-194B9F0F0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3A4D6-3EEB-B34E-9F4D-B95324DC99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99B1B-A347-9849-BD75-143CEC7FEB6A}" type="datetimeFigureOut">
              <a:rPr lang="en-US" smtClean="0"/>
              <a:t>9/12/22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752B8-4560-624D-992E-C4F4DB1421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03F4B-D635-174C-BDC8-62D99AC37E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AC3B5-5D7E-0A45-83D9-14353320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017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2B38-1BFA-E640-BD23-04B6E8E75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50256"/>
            <a:ext cx="9144000" cy="130219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B050"/>
                </a:solidFill>
                <a:latin typeface="Avenir Black" panose="02000503020000020003" pitchFamily="2" charset="0"/>
              </a:rPr>
              <a:t>Māori at mahi: </a:t>
            </a:r>
            <a:r>
              <a:rPr lang="en-US" sz="4000" b="1" dirty="0">
                <a:solidFill>
                  <a:schemeClr val="bg1"/>
                </a:solidFill>
                <a:latin typeface="Avenir Black" panose="02000503020000020003" pitchFamily="2" charset="0"/>
              </a:rPr>
              <a:t>Easy ways to use </a:t>
            </a:r>
            <a:r>
              <a:rPr lang="en-US" sz="4000" b="1" dirty="0" err="1">
                <a:solidFill>
                  <a:schemeClr val="bg1"/>
                </a:solidFill>
                <a:latin typeface="Avenir Black" panose="02000503020000020003" pitchFamily="2" charset="0"/>
              </a:rPr>
              <a:t>Te</a:t>
            </a:r>
            <a:r>
              <a:rPr lang="en-US" sz="4000" b="1" dirty="0">
                <a:solidFill>
                  <a:schemeClr val="bg1"/>
                </a:solidFill>
                <a:latin typeface="Avenir Black" panose="02000503020000020003" pitchFamily="2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latin typeface="Avenir Black" panose="02000503020000020003" pitchFamily="2" charset="0"/>
              </a:rPr>
              <a:t>Reo</a:t>
            </a:r>
            <a:r>
              <a:rPr lang="en-US" sz="4000" b="1" dirty="0">
                <a:solidFill>
                  <a:schemeClr val="bg1"/>
                </a:solidFill>
                <a:latin typeface="Avenir Black" panose="02000503020000020003" pitchFamily="2" charset="0"/>
              </a:rPr>
              <a:t> Māori when at work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D09E16-3AAC-2A45-9014-0888B548F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85964"/>
            <a:ext cx="9144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venir Book" panose="02000503020000020003" pitchFamily="2" charset="0"/>
              </a:rPr>
              <a:t>Dr Ben Walker</a:t>
            </a:r>
          </a:p>
          <a:p>
            <a:r>
              <a:rPr lang="en-US" dirty="0" err="1">
                <a:solidFill>
                  <a:schemeClr val="bg1"/>
                </a:solidFill>
                <a:latin typeface="Avenir Book" panose="02000503020000020003" pitchFamily="2" charset="0"/>
              </a:rPr>
              <a:t>Te</a:t>
            </a:r>
            <a:r>
              <a:rPr lang="en-US" dirty="0">
                <a:solidFill>
                  <a:schemeClr val="bg1"/>
                </a:solidFill>
                <a:latin typeface="Avenir Book" panose="02000503020000020003" pitchFamily="2" charset="0"/>
              </a:rPr>
              <a:t> Kura </a:t>
            </a:r>
            <a:r>
              <a:rPr lang="en-US" dirty="0" err="1">
                <a:solidFill>
                  <a:schemeClr val="bg1"/>
                </a:solidFill>
                <a:latin typeface="Avenir Book" panose="02000503020000020003" pitchFamily="2" charset="0"/>
              </a:rPr>
              <a:t>Whakahaere</a:t>
            </a:r>
            <a:r>
              <a:rPr lang="en-US" dirty="0">
                <a:solidFill>
                  <a:schemeClr val="bg1"/>
                </a:solidFill>
                <a:latin typeface="Avenir Book" panose="02000503020000020003" pitchFamily="2" charset="0"/>
              </a:rPr>
              <a:t> - School of Management</a:t>
            </a:r>
          </a:p>
          <a:p>
            <a:r>
              <a:rPr lang="en-US" dirty="0" err="1">
                <a:solidFill>
                  <a:schemeClr val="bg1"/>
                </a:solidFill>
                <a:latin typeface="Avenir Book" panose="02000503020000020003" pitchFamily="2" charset="0"/>
              </a:rPr>
              <a:t>Te</a:t>
            </a:r>
            <a:r>
              <a:rPr lang="en-US" dirty="0">
                <a:solidFill>
                  <a:schemeClr val="bg1"/>
                </a:solidFill>
                <a:latin typeface="Avenir Book" panose="02000503020000020003" pitchFamily="2" charset="0"/>
              </a:rPr>
              <a:t> Herenga Waka - Victoria University of Wellington</a:t>
            </a:r>
          </a:p>
        </p:txBody>
      </p:sp>
    </p:spTree>
    <p:extLst>
      <p:ext uri="{BB962C8B-B14F-4D97-AF65-F5344CB8AC3E}">
        <p14:creationId xmlns:p14="http://schemas.microsoft.com/office/powerpoint/2010/main" val="1424989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Rice Burner - TV Tropes">
            <a:extLst>
              <a:ext uri="{FF2B5EF4-FFF2-40B4-BE49-F238E27FC236}">
                <a16:creationId xmlns:a16="http://schemas.microsoft.com/office/drawing/2014/main" id="{A5EF8FF5-CE2D-A10C-8560-48DCCCC3FA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00" y="0"/>
            <a:ext cx="10312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8604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3DC75ED-0968-F041-A951-410E0DEEEB06}"/>
              </a:ext>
            </a:extLst>
          </p:cNvPr>
          <p:cNvSpPr txBox="1">
            <a:spLocks/>
          </p:cNvSpPr>
          <p:nvPr/>
        </p:nvSpPr>
        <p:spPr>
          <a:xfrm>
            <a:off x="6726297" y="1663575"/>
            <a:ext cx="4688719" cy="3942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accent1"/>
                </a:solidFill>
                <a:latin typeface="Avenir Book" panose="02000503020000020003" pitchFamily="2" charset="0"/>
              </a:rPr>
              <a:t>…koutou</a:t>
            </a:r>
          </a:p>
          <a:p>
            <a:endParaRPr lang="en-US" sz="3200" b="1" dirty="0">
              <a:solidFill>
                <a:schemeClr val="accent1"/>
              </a:solidFill>
              <a:latin typeface="Avenir Book" panose="02000503020000020003" pitchFamily="2" charset="0"/>
            </a:endParaRPr>
          </a:p>
          <a:p>
            <a:r>
              <a:rPr lang="en-US" sz="3200" b="1" dirty="0">
                <a:latin typeface="Avenir Book" panose="02000503020000020003" pitchFamily="2" charset="0"/>
              </a:rPr>
              <a:t>…</a:t>
            </a:r>
            <a:r>
              <a:rPr lang="en-US" sz="3200" b="1" dirty="0" err="1">
                <a:latin typeface="Avenir Book" panose="02000503020000020003" pitchFamily="2" charset="0"/>
              </a:rPr>
              <a:t>kōrua</a:t>
            </a:r>
            <a:r>
              <a:rPr lang="en-US" sz="3200" b="1" dirty="0">
                <a:latin typeface="Avenir Book" panose="02000503020000020003" pitchFamily="2" charset="0"/>
              </a:rPr>
              <a:t> </a:t>
            </a:r>
          </a:p>
          <a:p>
            <a:endParaRPr lang="en-US" sz="3200" b="1" dirty="0">
              <a:solidFill>
                <a:schemeClr val="accent1"/>
              </a:solidFill>
              <a:latin typeface="Avenir Book" panose="02000503020000020003" pitchFamily="2" charset="0"/>
            </a:endParaRPr>
          </a:p>
          <a:p>
            <a:r>
              <a:rPr lang="en-US" sz="3200" b="1" dirty="0">
                <a:solidFill>
                  <a:srgbClr val="00B050"/>
                </a:solidFill>
                <a:latin typeface="Avenir Book" panose="02000503020000020003" pitchFamily="2" charset="0"/>
              </a:rPr>
              <a:t>…e </a:t>
            </a:r>
            <a:r>
              <a:rPr lang="en-US" sz="3200" b="1" dirty="0" err="1">
                <a:solidFill>
                  <a:srgbClr val="00B050"/>
                </a:solidFill>
                <a:latin typeface="Avenir Book" panose="02000503020000020003" pitchFamily="2" charset="0"/>
              </a:rPr>
              <a:t>hoa</a:t>
            </a:r>
            <a:endParaRPr lang="en-US" sz="3200" b="1" dirty="0">
              <a:solidFill>
                <a:srgbClr val="00B050"/>
              </a:solidFill>
              <a:latin typeface="Avenir Book" panose="02000503020000020003" pitchFamily="2" charset="0"/>
            </a:endParaRPr>
          </a:p>
          <a:p>
            <a:endParaRPr lang="en-US" sz="3200" b="1" dirty="0">
              <a:solidFill>
                <a:schemeClr val="accent1"/>
              </a:solidFill>
              <a:latin typeface="Avenir Book" panose="02000503020000020003" pitchFamily="2" charset="0"/>
            </a:endParaRPr>
          </a:p>
          <a:p>
            <a:r>
              <a:rPr lang="en-US" sz="3200" b="1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…e </a:t>
            </a:r>
            <a:r>
              <a:rPr lang="en-US" sz="3200" b="1" dirty="0" err="1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te</a:t>
            </a:r>
            <a:r>
              <a:rPr lang="en-US" sz="3200" b="1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 </a:t>
            </a:r>
            <a:r>
              <a:rPr lang="en-US" sz="3200" b="1" dirty="0" err="1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tīma</a:t>
            </a:r>
            <a:endParaRPr lang="en-US" sz="3200" b="1" dirty="0">
              <a:solidFill>
                <a:schemeClr val="bg1">
                  <a:lumMod val="50000"/>
                </a:schemeClr>
              </a:solidFill>
              <a:latin typeface="Avenir Book" panose="02000503020000020003" pitchFamily="2" charset="0"/>
            </a:endParaRPr>
          </a:p>
          <a:p>
            <a:endParaRPr lang="en-US" sz="3200" b="1" dirty="0">
              <a:solidFill>
                <a:schemeClr val="bg1">
                  <a:lumMod val="50000"/>
                </a:schemeClr>
              </a:solidFill>
              <a:latin typeface="Avenir Book" panose="02000503020000020003" pitchFamily="2" charset="0"/>
            </a:endParaRPr>
          </a:p>
          <a:p>
            <a:r>
              <a:rPr lang="en-US" sz="3200" b="1" dirty="0">
                <a:solidFill>
                  <a:schemeClr val="accent1"/>
                </a:solidFill>
                <a:latin typeface="Avenir Book" panose="02000503020000020003" pitchFamily="2" charset="0"/>
              </a:rPr>
              <a:t>…</a:t>
            </a:r>
            <a:r>
              <a:rPr lang="en-US" sz="3200" b="1" dirty="0" err="1">
                <a:solidFill>
                  <a:schemeClr val="accent1"/>
                </a:solidFill>
                <a:latin typeface="Avenir Book" panose="02000503020000020003" pitchFamily="2" charset="0"/>
              </a:rPr>
              <a:t>hoamahi</a:t>
            </a:r>
            <a:r>
              <a:rPr lang="en-US" sz="3200" b="1" dirty="0">
                <a:solidFill>
                  <a:schemeClr val="accent1"/>
                </a:solidFill>
                <a:latin typeface="Avenir Book" panose="02000503020000020003" pitchFamily="2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venir Book" panose="02000503020000020003" pitchFamily="2" charset="0"/>
              </a:rPr>
              <a:t>mā</a:t>
            </a:r>
            <a:endParaRPr lang="en-US" sz="3200" b="1" dirty="0">
              <a:solidFill>
                <a:schemeClr val="accent1"/>
              </a:solidFill>
              <a:latin typeface="Avenir Book" panose="02000503020000020003" pitchFamily="2" charset="0"/>
            </a:endParaRPr>
          </a:p>
          <a:p>
            <a:endParaRPr lang="en-US" sz="3200" b="1" dirty="0">
              <a:solidFill>
                <a:schemeClr val="accent1"/>
              </a:solidFill>
              <a:latin typeface="Avenir Book" panose="02000503020000020003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F73BC4-4C6B-C690-6735-43594C1DBCA8}"/>
              </a:ext>
            </a:extLst>
          </p:cNvPr>
          <p:cNvSpPr txBox="1">
            <a:spLocks/>
          </p:cNvSpPr>
          <p:nvPr/>
        </p:nvSpPr>
        <p:spPr>
          <a:xfrm>
            <a:off x="1908151" y="1889486"/>
            <a:ext cx="4688719" cy="3942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accent1"/>
                </a:solidFill>
                <a:latin typeface="Avenir Book" panose="02000503020000020003" pitchFamily="2" charset="0"/>
              </a:rPr>
              <a:t>everyone/</a:t>
            </a:r>
            <a:r>
              <a:rPr lang="en-US" sz="3200" b="1" dirty="0" err="1">
                <a:solidFill>
                  <a:schemeClr val="accent1"/>
                </a:solidFill>
                <a:latin typeface="Avenir Book" panose="02000503020000020003" pitchFamily="2" charset="0"/>
              </a:rPr>
              <a:t>ya’ll</a:t>
            </a:r>
            <a:endParaRPr lang="en-US" sz="3200" b="1" dirty="0">
              <a:solidFill>
                <a:schemeClr val="accent1"/>
              </a:solidFill>
              <a:latin typeface="Avenir Book" panose="02000503020000020003" pitchFamily="2" charset="0"/>
            </a:endParaRPr>
          </a:p>
          <a:p>
            <a:endParaRPr lang="en-US" sz="3200" b="1" dirty="0">
              <a:solidFill>
                <a:schemeClr val="accent1"/>
              </a:solidFill>
              <a:latin typeface="Avenir Book" panose="02000503020000020003" pitchFamily="2" charset="0"/>
            </a:endParaRPr>
          </a:p>
          <a:p>
            <a:r>
              <a:rPr lang="en-US" sz="3200" b="1" dirty="0">
                <a:latin typeface="Avenir Book" panose="02000503020000020003" pitchFamily="2" charset="0"/>
              </a:rPr>
              <a:t>you two </a:t>
            </a:r>
          </a:p>
          <a:p>
            <a:endParaRPr lang="en-US" sz="3200" b="1" dirty="0">
              <a:solidFill>
                <a:schemeClr val="accent1"/>
              </a:solidFill>
              <a:latin typeface="Avenir Book" panose="02000503020000020003" pitchFamily="2" charset="0"/>
            </a:endParaRPr>
          </a:p>
          <a:p>
            <a:r>
              <a:rPr lang="en-US" sz="3200" b="1" dirty="0">
                <a:solidFill>
                  <a:srgbClr val="00B050"/>
                </a:solidFill>
                <a:latin typeface="Avenir Book" panose="02000503020000020003" pitchFamily="2" charset="0"/>
              </a:rPr>
              <a:t>friend/mate</a:t>
            </a:r>
          </a:p>
          <a:p>
            <a:endParaRPr lang="en-US" sz="3200" b="1" dirty="0">
              <a:solidFill>
                <a:srgbClr val="00B050"/>
              </a:solidFill>
              <a:latin typeface="Avenir Book" panose="02000503020000020003" pitchFamily="2" charset="0"/>
            </a:endParaRPr>
          </a:p>
          <a:p>
            <a:r>
              <a:rPr lang="en-US" sz="3200" b="1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team</a:t>
            </a:r>
          </a:p>
          <a:p>
            <a:endParaRPr lang="en-US" sz="3200" b="1" dirty="0">
              <a:solidFill>
                <a:srgbClr val="00B050"/>
              </a:solidFill>
              <a:latin typeface="Avenir Book" panose="02000503020000020003" pitchFamily="2" charset="0"/>
            </a:endParaRPr>
          </a:p>
          <a:p>
            <a:r>
              <a:rPr lang="en-US" sz="3200" b="1" dirty="0">
                <a:solidFill>
                  <a:schemeClr val="accent1"/>
                </a:solidFill>
                <a:latin typeface="Avenir Book" panose="02000503020000020003" pitchFamily="2" charset="0"/>
              </a:rPr>
              <a:t>colleagues</a:t>
            </a:r>
          </a:p>
          <a:p>
            <a:endParaRPr lang="en-US" sz="3200" b="1" dirty="0">
              <a:solidFill>
                <a:schemeClr val="accent1"/>
              </a:solidFill>
              <a:latin typeface="Avenir Book" panose="02000503020000020003" pitchFamily="2" charset="0"/>
            </a:endParaRPr>
          </a:p>
          <a:p>
            <a:endParaRPr lang="en-US" sz="3200" b="1" dirty="0">
              <a:solidFill>
                <a:schemeClr val="accent1"/>
              </a:solidFill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177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BF33FFA-552C-F549-BC36-3017C134D02E}"/>
              </a:ext>
            </a:extLst>
          </p:cNvPr>
          <p:cNvSpPr txBox="1">
            <a:spLocks/>
          </p:cNvSpPr>
          <p:nvPr/>
        </p:nvSpPr>
        <p:spPr>
          <a:xfrm>
            <a:off x="1832372" y="4343401"/>
            <a:ext cx="8527256" cy="9261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venir Black" panose="02000503020000020003" pitchFamily="2" charset="0"/>
              </a:rPr>
              <a:t>NGĀ WĀ WHAKATĀ </a:t>
            </a:r>
          </a:p>
          <a:p>
            <a:r>
              <a:rPr lang="en-US" sz="3000" b="1" dirty="0">
                <a:solidFill>
                  <a:schemeClr val="bg1"/>
                </a:solidFill>
                <a:latin typeface="Avenir Book" panose="02000503020000020003" pitchFamily="2" charset="0"/>
              </a:rPr>
              <a:t>BREAK TIMES</a:t>
            </a:r>
          </a:p>
        </p:txBody>
      </p:sp>
      <p:pic>
        <p:nvPicPr>
          <p:cNvPr id="5" name="Graphic 4" descr="Coffee with solid fill">
            <a:extLst>
              <a:ext uri="{FF2B5EF4-FFF2-40B4-BE49-F238E27FC236}">
                <a16:creationId xmlns:a16="http://schemas.microsoft.com/office/drawing/2014/main" id="{1668B30D-BE5B-A84E-8725-2D63F5CE71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64932" y="1338255"/>
            <a:ext cx="2233610" cy="2233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852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2B38-1BFA-E640-BD23-04B6E8E75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81553" y="1668296"/>
            <a:ext cx="9028893" cy="74136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venir Book" panose="02000503020000020003" pitchFamily="2" charset="0"/>
              </a:rPr>
              <a:t>Are </a:t>
            </a:r>
            <a:r>
              <a:rPr lang="en-US" sz="4000" b="1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you</a:t>
            </a:r>
            <a:r>
              <a:rPr lang="en-US" sz="4000" b="1" dirty="0">
                <a:latin typeface="Avenir Book" panose="02000503020000020003" pitchFamily="2" charset="0"/>
              </a:rPr>
              <a:t> </a:t>
            </a:r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teaching</a:t>
            </a:r>
            <a:r>
              <a:rPr lang="en-US" sz="4000" b="1" dirty="0">
                <a:latin typeface="Avenir Book" panose="02000503020000020003" pitchFamily="2" charset="0"/>
              </a:rPr>
              <a:t> 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these days?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982A7C-26DE-F34A-882A-3BF6D5A92659}"/>
              </a:ext>
            </a:extLst>
          </p:cNvPr>
          <p:cNvSpPr txBox="1">
            <a:spLocks/>
          </p:cNvSpPr>
          <p:nvPr/>
        </p:nvSpPr>
        <p:spPr>
          <a:xfrm>
            <a:off x="2092190" y="4077655"/>
            <a:ext cx="8007619" cy="74136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venir Book" panose="02000503020000020003" pitchFamily="2" charset="0"/>
              </a:rPr>
              <a:t>Kei </a:t>
            </a:r>
            <a:r>
              <a:rPr lang="en-US" sz="4000" b="1" dirty="0" err="1">
                <a:latin typeface="Avenir Book" panose="02000503020000020003" pitchFamily="2" charset="0"/>
              </a:rPr>
              <a:t>te</a:t>
            </a:r>
            <a:r>
              <a:rPr lang="en-US" sz="4000" b="1" dirty="0"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Avenir Book" panose="02000503020000020003" pitchFamily="2" charset="0"/>
              </a:rPr>
              <a:t>whakaako</a:t>
            </a:r>
            <a:r>
              <a:rPr lang="en-US" sz="4000" b="1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koe</a:t>
            </a:r>
            <a:r>
              <a:rPr lang="en-US" sz="4000" b="1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  <a:latin typeface="Avenir Book" panose="02000503020000020003" pitchFamily="2" charset="0"/>
              </a:rPr>
              <a:t>i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  <a:latin typeface="Avenir Book" panose="02000503020000020003" pitchFamily="2" charset="0"/>
              </a:rPr>
              <a:t>ēnei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  <a:latin typeface="Avenir Book" panose="02000503020000020003" pitchFamily="2" charset="0"/>
              </a:rPr>
              <a:t>rā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6372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2B38-1BFA-E640-BD23-04B6E8E75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3652" y="1741448"/>
            <a:ext cx="7364687" cy="74136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Oh no!! 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  <a:sym typeface="Wingdings" pitchFamily="2" charset="2"/>
              </a:rPr>
              <a:t></a:t>
            </a:r>
            <a:endParaRPr lang="en-US" sz="4000" b="1" dirty="0">
              <a:solidFill>
                <a:schemeClr val="bg1">
                  <a:lumMod val="50000"/>
                </a:schemeClr>
              </a:solidFill>
              <a:latin typeface="Avenir Book" panose="02000503020000020003" pitchFamily="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982A7C-26DE-F34A-882A-3BF6D5A92659}"/>
              </a:ext>
            </a:extLst>
          </p:cNvPr>
          <p:cNvSpPr txBox="1">
            <a:spLocks/>
          </p:cNvSpPr>
          <p:nvPr/>
        </p:nvSpPr>
        <p:spPr>
          <a:xfrm>
            <a:off x="2413651" y="3765019"/>
            <a:ext cx="7364687" cy="12203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venir Book" panose="02000503020000020003" pitchFamily="2" charset="0"/>
              </a:rPr>
              <a:t>Aue!! </a:t>
            </a:r>
            <a:r>
              <a:rPr lang="en-US" sz="4000" b="1" dirty="0">
                <a:latin typeface="Avenir Book" panose="02000503020000020003" pitchFamily="2" charset="0"/>
                <a:sym typeface="Wingdings" pitchFamily="2" charset="2"/>
              </a:rPr>
              <a:t></a:t>
            </a:r>
            <a:endParaRPr lang="en-US" sz="4000" b="1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05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2B38-1BFA-E640-BD23-04B6E8E75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3441" y="1451887"/>
            <a:ext cx="6585113" cy="74136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venir Book" panose="02000503020000020003" pitchFamily="2" charset="0"/>
              </a:rPr>
              <a:t>That’s awesome!</a:t>
            </a:r>
            <a:endParaRPr lang="en-US" sz="4000" b="1" dirty="0">
              <a:solidFill>
                <a:srgbClr val="00B050"/>
              </a:solidFill>
              <a:latin typeface="Avenir Book" panose="02000503020000020003" pitchFamily="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982A7C-26DE-F34A-882A-3BF6D5A92659}"/>
              </a:ext>
            </a:extLst>
          </p:cNvPr>
          <p:cNvSpPr txBox="1">
            <a:spLocks/>
          </p:cNvSpPr>
          <p:nvPr/>
        </p:nvSpPr>
        <p:spPr>
          <a:xfrm>
            <a:off x="1450338" y="3629952"/>
            <a:ext cx="9291318" cy="2069592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Ka </a:t>
            </a:r>
            <a:r>
              <a:rPr lang="en-US" sz="4000" b="1" dirty="0" err="1">
                <a:solidFill>
                  <a:srgbClr val="00B050"/>
                </a:solidFill>
                <a:latin typeface="Avenir Book" panose="02000503020000020003" pitchFamily="2" charset="0"/>
              </a:rPr>
              <a:t>rawe</a:t>
            </a:r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!</a:t>
            </a:r>
          </a:p>
          <a:p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Tau </a:t>
            </a:r>
            <a:r>
              <a:rPr lang="en-US" sz="4000" b="1" dirty="0" err="1">
                <a:solidFill>
                  <a:srgbClr val="00B050"/>
                </a:solidFill>
                <a:latin typeface="Avenir Book" panose="02000503020000020003" pitchFamily="2" charset="0"/>
              </a:rPr>
              <a:t>kē</a:t>
            </a:r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!</a:t>
            </a:r>
          </a:p>
          <a:p>
            <a:r>
              <a:rPr lang="en-US" sz="4000" b="1" dirty="0" err="1">
                <a:solidFill>
                  <a:srgbClr val="00B050"/>
                </a:solidFill>
                <a:latin typeface="Avenir Book" panose="02000503020000020003" pitchFamily="2" charset="0"/>
              </a:rPr>
              <a:t>Mīharo</a:t>
            </a:r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!</a:t>
            </a:r>
          </a:p>
          <a:p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Ka </a:t>
            </a:r>
            <a:r>
              <a:rPr lang="en-US" sz="4000" b="1" dirty="0" err="1">
                <a:solidFill>
                  <a:srgbClr val="00B050"/>
                </a:solidFill>
                <a:latin typeface="Avenir Book" panose="02000503020000020003" pitchFamily="2" charset="0"/>
              </a:rPr>
              <a:t>mau</a:t>
            </a:r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Avenir Book" panose="02000503020000020003" pitchFamily="2" charset="0"/>
              </a:rPr>
              <a:t>te</a:t>
            </a:r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Avenir Book" panose="02000503020000020003" pitchFamily="2" charset="0"/>
              </a:rPr>
              <a:t>wehi</a:t>
            </a:r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!</a:t>
            </a:r>
          </a:p>
          <a:p>
            <a:endParaRPr lang="en-US" sz="4000" b="1" dirty="0">
              <a:solidFill>
                <a:srgbClr val="00B050"/>
              </a:solidFill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90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BF33FFA-552C-F549-BC36-3017C134D02E}"/>
              </a:ext>
            </a:extLst>
          </p:cNvPr>
          <p:cNvSpPr txBox="1">
            <a:spLocks/>
          </p:cNvSpPr>
          <p:nvPr/>
        </p:nvSpPr>
        <p:spPr>
          <a:xfrm>
            <a:off x="689371" y="4022896"/>
            <a:ext cx="10813256" cy="9261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latin typeface="Avenir Black" panose="02000503020000020003" pitchFamily="2" charset="0"/>
              </a:rPr>
              <a:t>KUA MUTU! </a:t>
            </a:r>
            <a:r>
              <a:rPr lang="en-US" sz="4000" b="1" dirty="0">
                <a:solidFill>
                  <a:schemeClr val="bg1"/>
                </a:solidFill>
                <a:latin typeface="Avenir Black" panose="02000503020000020003" pitchFamily="2" charset="0"/>
                <a:sym typeface="Wingdings" pitchFamily="2" charset="2"/>
              </a:rPr>
              <a:t></a:t>
            </a:r>
            <a:endParaRPr lang="en-US" sz="4000" b="1" dirty="0">
              <a:solidFill>
                <a:schemeClr val="bg1"/>
              </a:solidFill>
              <a:latin typeface="Avenir Black" panose="02000503020000020003" pitchFamily="2" charset="0"/>
            </a:endParaRPr>
          </a:p>
          <a:p>
            <a:r>
              <a:rPr lang="en-US" sz="3000" b="1" dirty="0">
                <a:solidFill>
                  <a:schemeClr val="bg1"/>
                </a:solidFill>
                <a:latin typeface="Avenir Book" panose="02000503020000020003" pitchFamily="2" charset="0"/>
              </a:rPr>
              <a:t>FINISHED</a:t>
            </a:r>
          </a:p>
        </p:txBody>
      </p:sp>
      <p:pic>
        <p:nvPicPr>
          <p:cNvPr id="5" name="Graphic 4" descr="Race Flag with solid fill">
            <a:extLst>
              <a:ext uri="{FF2B5EF4-FFF2-40B4-BE49-F238E27FC236}">
                <a16:creationId xmlns:a16="http://schemas.microsoft.com/office/drawing/2014/main" id="{20489BE9-F89A-CD40-98C5-C0B7A8E813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36317" y="1503533"/>
            <a:ext cx="2519363" cy="251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298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2B38-1BFA-E640-BD23-04B6E8E75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1597" y="4256028"/>
            <a:ext cx="2847974" cy="611867"/>
          </a:xfrm>
        </p:spPr>
        <p:txBody>
          <a:bodyPr>
            <a:noAutofit/>
          </a:bodyPr>
          <a:lstStyle/>
          <a:p>
            <a:r>
              <a:rPr lang="en-US" sz="3000" b="1" dirty="0" err="1">
                <a:solidFill>
                  <a:srgbClr val="00B050"/>
                </a:solidFill>
                <a:latin typeface="Avenir Black" panose="02000503020000020003" pitchFamily="2" charset="0"/>
              </a:rPr>
              <a:t>Ngā</a:t>
            </a:r>
            <a:r>
              <a:rPr lang="en-US" sz="3000" b="1" dirty="0">
                <a:solidFill>
                  <a:srgbClr val="00B050"/>
                </a:solidFill>
                <a:latin typeface="Avenir Black" panose="02000503020000020003" pitchFamily="2" charset="0"/>
              </a:rPr>
              <a:t> hui </a:t>
            </a:r>
            <a:br>
              <a:rPr lang="en-US" sz="3000" b="1" dirty="0">
                <a:solidFill>
                  <a:srgbClr val="00B050"/>
                </a:solidFill>
                <a:latin typeface="Avenir Black" panose="02000503020000020003" pitchFamily="2" charset="0"/>
              </a:rPr>
            </a:br>
            <a:r>
              <a:rPr lang="en-US" sz="3000" b="1" dirty="0">
                <a:solidFill>
                  <a:srgbClr val="00B050"/>
                </a:solidFill>
                <a:latin typeface="Avenir Black" panose="02000503020000020003" pitchFamily="2" charset="0"/>
              </a:rPr>
              <a:t>(Meetings)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14E8BF9-6851-AE45-8C04-D6535ECAF79D}"/>
              </a:ext>
            </a:extLst>
          </p:cNvPr>
          <p:cNvSpPr txBox="1">
            <a:spLocks/>
          </p:cNvSpPr>
          <p:nvPr/>
        </p:nvSpPr>
        <p:spPr>
          <a:xfrm>
            <a:off x="4040560" y="3834184"/>
            <a:ext cx="3757670" cy="17120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US" sz="3000" b="1" dirty="0" err="1">
                <a:solidFill>
                  <a:srgbClr val="00B050"/>
                </a:solidFill>
                <a:latin typeface="Avenir Black" panose="02000503020000020003" pitchFamily="2" charset="0"/>
              </a:rPr>
              <a:t>Ngā</a:t>
            </a:r>
            <a:r>
              <a:rPr lang="en-US" sz="3000" b="1" dirty="0">
                <a:solidFill>
                  <a:srgbClr val="00B050"/>
                </a:solidFill>
                <a:latin typeface="Avenir Black" panose="02000503020000020003" pitchFamily="2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venir Black" panose="02000503020000020003" pitchFamily="2" charset="0"/>
              </a:rPr>
              <a:t>kupu</a:t>
            </a:r>
            <a:r>
              <a:rPr lang="en-US" sz="3000" b="1" dirty="0">
                <a:solidFill>
                  <a:srgbClr val="00B050"/>
                </a:solidFill>
                <a:latin typeface="Avenir Black" panose="02000503020000020003" pitchFamily="2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venir Black" panose="02000503020000020003" pitchFamily="2" charset="0"/>
              </a:rPr>
              <a:t>whakatimata</a:t>
            </a:r>
            <a:r>
              <a:rPr lang="en-US" sz="3000" b="1" dirty="0">
                <a:solidFill>
                  <a:srgbClr val="00B050"/>
                </a:solidFill>
                <a:latin typeface="Avenir Black" panose="02000503020000020003" pitchFamily="2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venir Black" panose="02000503020000020003" pitchFamily="2" charset="0"/>
              </a:rPr>
              <a:t>īmera</a:t>
            </a:r>
            <a:r>
              <a:rPr lang="en-US" sz="3000" b="1" dirty="0">
                <a:solidFill>
                  <a:srgbClr val="00B050"/>
                </a:solidFill>
                <a:latin typeface="Avenir Black" panose="02000503020000020003" pitchFamily="2" charset="0"/>
              </a:rPr>
              <a:t> (Email openings)</a:t>
            </a:r>
          </a:p>
        </p:txBody>
      </p:sp>
      <p:pic>
        <p:nvPicPr>
          <p:cNvPr id="8" name="Graphic 7" descr="Users with solid fill">
            <a:extLst>
              <a:ext uri="{FF2B5EF4-FFF2-40B4-BE49-F238E27FC236}">
                <a16:creationId xmlns:a16="http://schemas.microsoft.com/office/drawing/2014/main" id="{6160FF36-3798-B04A-AB2C-B3F2EBE288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8778" y="1912688"/>
            <a:ext cx="2233612" cy="2233612"/>
          </a:xfrm>
          <a:prstGeom prst="rect">
            <a:avLst/>
          </a:prstGeom>
        </p:spPr>
      </p:pic>
      <p:pic>
        <p:nvPicPr>
          <p:cNvPr id="10" name="Graphic 9" descr="Email with solid fill">
            <a:extLst>
              <a:ext uri="{FF2B5EF4-FFF2-40B4-BE49-F238E27FC236}">
                <a16:creationId xmlns:a16="http://schemas.microsoft.com/office/drawing/2014/main" id="{6D0568E4-31BD-554B-8357-FE56077817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70983" y="1668423"/>
            <a:ext cx="2096824" cy="2096824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32AC556-00C6-B549-9BA8-4D5AFA1287A8}"/>
              </a:ext>
            </a:extLst>
          </p:cNvPr>
          <p:cNvSpPr txBox="1">
            <a:spLocks/>
          </p:cNvSpPr>
          <p:nvPr/>
        </p:nvSpPr>
        <p:spPr>
          <a:xfrm>
            <a:off x="7907745" y="3765247"/>
            <a:ext cx="3662371" cy="10858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err="1">
                <a:solidFill>
                  <a:srgbClr val="00B050"/>
                </a:solidFill>
                <a:latin typeface="Avenir Black" panose="02000503020000020003" pitchFamily="2" charset="0"/>
              </a:rPr>
              <a:t>Ngā</a:t>
            </a:r>
            <a:r>
              <a:rPr lang="en-US" sz="3000" b="1" dirty="0">
                <a:solidFill>
                  <a:srgbClr val="00B050"/>
                </a:solidFill>
                <a:latin typeface="Avenir Black" panose="02000503020000020003" pitchFamily="2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venir Black" panose="02000503020000020003" pitchFamily="2" charset="0"/>
              </a:rPr>
              <a:t>wā</a:t>
            </a:r>
            <a:r>
              <a:rPr lang="en-US" sz="3000" b="1" dirty="0">
                <a:solidFill>
                  <a:srgbClr val="00B050"/>
                </a:solidFill>
                <a:latin typeface="Avenir Black" panose="02000503020000020003" pitchFamily="2" charset="0"/>
              </a:rPr>
              <a:t> </a:t>
            </a:r>
            <a:r>
              <a:rPr lang="en-US" sz="3000" b="1" dirty="0" err="1">
                <a:solidFill>
                  <a:srgbClr val="00B050"/>
                </a:solidFill>
                <a:latin typeface="Avenir Black" panose="02000503020000020003" pitchFamily="2" charset="0"/>
              </a:rPr>
              <a:t>whakatā</a:t>
            </a:r>
            <a:r>
              <a:rPr lang="en-US" sz="3000" b="1" dirty="0">
                <a:solidFill>
                  <a:srgbClr val="00B050"/>
                </a:solidFill>
                <a:latin typeface="Avenir Black" panose="02000503020000020003" pitchFamily="2" charset="0"/>
              </a:rPr>
              <a:t> </a:t>
            </a:r>
          </a:p>
          <a:p>
            <a:r>
              <a:rPr lang="en-US" sz="3000" b="1" dirty="0">
                <a:solidFill>
                  <a:srgbClr val="00B050"/>
                </a:solidFill>
                <a:latin typeface="Avenir Black" panose="02000503020000020003" pitchFamily="2" charset="0"/>
              </a:rPr>
              <a:t>(Break times)</a:t>
            </a:r>
          </a:p>
        </p:txBody>
      </p:sp>
      <p:pic>
        <p:nvPicPr>
          <p:cNvPr id="13" name="Graphic 12" descr="Coffee with solid fill">
            <a:extLst>
              <a:ext uri="{FF2B5EF4-FFF2-40B4-BE49-F238E27FC236}">
                <a16:creationId xmlns:a16="http://schemas.microsoft.com/office/drawing/2014/main" id="{DEF9B1D6-68F6-EA48-82D7-53A2A8BFC2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776906" y="1600574"/>
            <a:ext cx="2233610" cy="2233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42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BF33FFA-552C-F549-BC36-3017C134D02E}"/>
              </a:ext>
            </a:extLst>
          </p:cNvPr>
          <p:cNvSpPr txBox="1">
            <a:spLocks/>
          </p:cNvSpPr>
          <p:nvPr/>
        </p:nvSpPr>
        <p:spPr>
          <a:xfrm>
            <a:off x="2674144" y="4100507"/>
            <a:ext cx="6843712" cy="9261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Avenir Black" panose="02000503020000020003" pitchFamily="2" charset="0"/>
              </a:rPr>
              <a:t>NGĀ HUI </a:t>
            </a:r>
          </a:p>
          <a:p>
            <a:r>
              <a:rPr lang="en-US" sz="3000" b="1" dirty="0">
                <a:solidFill>
                  <a:schemeClr val="bg1"/>
                </a:solidFill>
                <a:latin typeface="Avenir Book" panose="02000503020000020003" pitchFamily="2" charset="0"/>
              </a:rPr>
              <a:t>MEETINGS</a:t>
            </a:r>
          </a:p>
        </p:txBody>
      </p:sp>
      <p:pic>
        <p:nvPicPr>
          <p:cNvPr id="5" name="Graphic 4" descr="Users with solid fill">
            <a:extLst>
              <a:ext uri="{FF2B5EF4-FFF2-40B4-BE49-F238E27FC236}">
                <a16:creationId xmlns:a16="http://schemas.microsoft.com/office/drawing/2014/main" id="{74982ED9-4AFF-9F45-8228-EA13E3376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79194" y="1538283"/>
            <a:ext cx="2233612" cy="223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563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2B38-1BFA-E640-BD23-04B6E8E75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4721" y="1750449"/>
            <a:ext cx="7102557" cy="78218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Sorry </a:t>
            </a:r>
            <a:r>
              <a:rPr lang="en-US" sz="4000" b="1" dirty="0">
                <a:latin typeface="Avenir Book" panose="02000503020000020003" pitchFamily="2" charset="0"/>
              </a:rPr>
              <a:t>for my 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lateness!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982A7C-26DE-F34A-882A-3BF6D5A92659}"/>
              </a:ext>
            </a:extLst>
          </p:cNvPr>
          <p:cNvSpPr txBox="1">
            <a:spLocks/>
          </p:cNvSpPr>
          <p:nvPr/>
        </p:nvSpPr>
        <p:spPr>
          <a:xfrm>
            <a:off x="1812841" y="3454726"/>
            <a:ext cx="9257929" cy="12203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b="1" dirty="0">
              <a:latin typeface="Avenir Book" panose="02000503020000020003" pitchFamily="2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8E7C8F9-B23A-0242-AEE3-0C10C384BC88}"/>
              </a:ext>
            </a:extLst>
          </p:cNvPr>
          <p:cNvSpPr txBox="1">
            <a:spLocks/>
          </p:cNvSpPr>
          <p:nvPr/>
        </p:nvSpPr>
        <p:spPr>
          <a:xfrm>
            <a:off x="1812841" y="4039940"/>
            <a:ext cx="8577571" cy="8800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err="1">
                <a:solidFill>
                  <a:srgbClr val="00B050"/>
                </a:solidFill>
                <a:latin typeface="Avenir Book" panose="02000503020000020003" pitchFamily="2" charset="0"/>
              </a:rPr>
              <a:t>Arohamai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latin typeface="Avenir Book" panose="02000503020000020003" pitchFamily="2" charset="0"/>
              </a:rPr>
              <a:t>mō</a:t>
            </a:r>
            <a:r>
              <a:rPr lang="en-US" sz="4000" b="1" dirty="0"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latin typeface="Avenir Book" panose="02000503020000020003" pitchFamily="2" charset="0"/>
              </a:rPr>
              <a:t>taku</a:t>
            </a:r>
            <a:r>
              <a:rPr lang="en-US" sz="4000" b="1" dirty="0"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  <a:latin typeface="Avenir Book" panose="02000503020000020003" pitchFamily="2" charset="0"/>
              </a:rPr>
              <a:t>tūreititanga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!</a:t>
            </a:r>
            <a:endParaRPr lang="en-US" sz="4000" b="1" dirty="0"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159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2B38-1BFA-E640-BD23-04B6E8E75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3443" y="1703966"/>
            <a:ext cx="6585113" cy="741366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I have 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a</a:t>
            </a:r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 </a:t>
            </a:r>
            <a:r>
              <a:rPr lang="en-US" sz="4000" b="1" dirty="0">
                <a:latin typeface="Avenir Book" panose="02000503020000020003" pitchFamily="2" charset="0"/>
              </a:rPr>
              <a:t>question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982A7C-26DE-F34A-882A-3BF6D5A92659}"/>
              </a:ext>
            </a:extLst>
          </p:cNvPr>
          <p:cNvSpPr txBox="1">
            <a:spLocks/>
          </p:cNvSpPr>
          <p:nvPr/>
        </p:nvSpPr>
        <p:spPr>
          <a:xfrm>
            <a:off x="3382920" y="3802501"/>
            <a:ext cx="5426158" cy="12203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He</a:t>
            </a:r>
            <a:r>
              <a:rPr lang="en-US" sz="4000" b="1" dirty="0"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latin typeface="Avenir Book" panose="02000503020000020003" pitchFamily="2" charset="0"/>
              </a:rPr>
              <a:t>pātai</a:t>
            </a:r>
            <a:r>
              <a:rPr lang="en-US" sz="4000" b="1" dirty="0"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Avenir Book" panose="02000503020000020003" pitchFamily="2" charset="0"/>
              </a:rPr>
              <a:t>tāku</a:t>
            </a:r>
            <a:endParaRPr lang="en-US" sz="4000" b="1" dirty="0">
              <a:solidFill>
                <a:srgbClr val="00B050"/>
              </a:solidFill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55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2B38-1BFA-E640-BD23-04B6E8E75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3443" y="1811662"/>
            <a:ext cx="6585113" cy="741366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venir Book" panose="02000503020000020003" pitchFamily="2" charset="0"/>
              </a:rPr>
              <a:t>Do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 you have </a:t>
            </a:r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a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 </a:t>
            </a:r>
            <a:r>
              <a:rPr lang="en-US" sz="4000" b="1" dirty="0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question?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A982A7C-26DE-F34A-882A-3BF6D5A92659}"/>
              </a:ext>
            </a:extLst>
          </p:cNvPr>
          <p:cNvSpPr txBox="1">
            <a:spLocks/>
          </p:cNvSpPr>
          <p:nvPr/>
        </p:nvSpPr>
        <p:spPr>
          <a:xfrm>
            <a:off x="1812841" y="3637606"/>
            <a:ext cx="9257929" cy="12203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b="1" dirty="0">
              <a:latin typeface="Avenir Book" panose="02000503020000020003" pitchFamily="2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8E7C8F9-B23A-0242-AEE3-0C10C384BC88}"/>
              </a:ext>
            </a:extLst>
          </p:cNvPr>
          <p:cNvSpPr txBox="1">
            <a:spLocks/>
          </p:cNvSpPr>
          <p:nvPr/>
        </p:nvSpPr>
        <p:spPr>
          <a:xfrm>
            <a:off x="1812841" y="3977893"/>
            <a:ext cx="8577571" cy="8800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He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chemeClr val="bg1">
                    <a:lumMod val="50000"/>
                  </a:schemeClr>
                </a:solidFill>
                <a:latin typeface="Avenir Book" panose="02000503020000020003" pitchFamily="2" charset="0"/>
              </a:rPr>
              <a:t>pātai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  <a:latin typeface="Avenir Book" panose="02000503020000020003" pitchFamily="2" charset="0"/>
              </a:rPr>
              <a:t>tāu</a:t>
            </a:r>
            <a:r>
              <a:rPr lang="en-US" sz="4000" b="1" dirty="0">
                <a:solidFill>
                  <a:schemeClr val="accent1"/>
                </a:solidFill>
                <a:latin typeface="Avenir Book" panose="02000503020000020003" pitchFamily="2" charset="0"/>
              </a:rPr>
              <a:t>?</a:t>
            </a:r>
            <a:endParaRPr lang="en-US" sz="4000" b="1" dirty="0">
              <a:solidFill>
                <a:schemeClr val="bg1">
                  <a:lumMod val="50000"/>
                </a:schemeClr>
              </a:solidFill>
              <a:latin typeface="Avenir Book" panose="020005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36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BF33FFA-552C-F549-BC36-3017C134D02E}"/>
              </a:ext>
            </a:extLst>
          </p:cNvPr>
          <p:cNvSpPr txBox="1">
            <a:spLocks/>
          </p:cNvSpPr>
          <p:nvPr/>
        </p:nvSpPr>
        <p:spPr>
          <a:xfrm>
            <a:off x="689371" y="4222059"/>
            <a:ext cx="10813256" cy="9261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latin typeface="Avenir Black" panose="02000503020000020003" pitchFamily="2" charset="0"/>
              </a:rPr>
              <a:t>NGĀ KUPU WHAKATIMATA ĪMERA </a:t>
            </a:r>
          </a:p>
          <a:p>
            <a:r>
              <a:rPr lang="en-US" sz="3000" b="1" dirty="0">
                <a:solidFill>
                  <a:schemeClr val="bg1"/>
                </a:solidFill>
                <a:latin typeface="Avenir Book" panose="02000503020000020003" pitchFamily="2" charset="0"/>
              </a:rPr>
              <a:t>E-MAIL OPENINGS</a:t>
            </a:r>
          </a:p>
        </p:txBody>
      </p:sp>
      <p:pic>
        <p:nvPicPr>
          <p:cNvPr id="4" name="Graphic 3" descr="Email with solid fill">
            <a:extLst>
              <a:ext uri="{FF2B5EF4-FFF2-40B4-BE49-F238E27FC236}">
                <a16:creationId xmlns:a16="http://schemas.microsoft.com/office/drawing/2014/main" id="{C2969AB4-9567-AC4A-82DA-FED9A10E4A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79193" y="1466852"/>
            <a:ext cx="2233611" cy="2233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01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2B38-1BFA-E640-BD23-04B6E8E75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3884" y="2359933"/>
            <a:ext cx="4319588" cy="1069067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Avenir Book" panose="02000503020000020003" pitchFamily="2" charset="0"/>
              </a:rPr>
              <a:t>Kia </a:t>
            </a:r>
            <a:r>
              <a:rPr lang="en-US" sz="4000" b="1" dirty="0" err="1">
                <a:latin typeface="Avenir Book" panose="02000503020000020003" pitchFamily="2" charset="0"/>
              </a:rPr>
              <a:t>ora</a:t>
            </a:r>
            <a:r>
              <a:rPr lang="en-US" sz="4000" b="1" dirty="0">
                <a:latin typeface="Avenir Book" panose="02000503020000020003" pitchFamily="2" charset="0"/>
              </a:rPr>
              <a:t> =</a:t>
            </a:r>
          </a:p>
        </p:txBody>
      </p:sp>
      <p:pic>
        <p:nvPicPr>
          <p:cNvPr id="1026" name="Picture 2" descr="2005 Toyota Corolla Problems | CarsGuide">
            <a:extLst>
              <a:ext uri="{FF2B5EF4-FFF2-40B4-BE49-F238E27FC236}">
                <a16:creationId xmlns:a16="http://schemas.microsoft.com/office/drawing/2014/main" id="{B436D30D-F9DD-3E4E-BEFC-15A6A3749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3472" y="1300955"/>
            <a:ext cx="6394827" cy="4256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83AFC13-06FC-3E43-9577-9B769739F8CC}"/>
              </a:ext>
            </a:extLst>
          </p:cNvPr>
          <p:cNvSpPr txBox="1">
            <a:spLocks/>
          </p:cNvSpPr>
          <p:nvPr/>
        </p:nvSpPr>
        <p:spPr>
          <a:xfrm>
            <a:off x="176715" y="3262141"/>
            <a:ext cx="4319588" cy="10690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venir Book" panose="02000503020000020003" pitchFamily="2" charset="0"/>
              </a:rPr>
              <a:t>Hello</a:t>
            </a:r>
          </a:p>
        </p:txBody>
      </p:sp>
    </p:spTree>
    <p:extLst>
      <p:ext uri="{BB962C8B-B14F-4D97-AF65-F5344CB8AC3E}">
        <p14:creationId xmlns:p14="http://schemas.microsoft.com/office/powerpoint/2010/main" val="355639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12B38-1BFA-E640-BD23-04B6E8E75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441" y="2341645"/>
            <a:ext cx="4319588" cy="1069067"/>
          </a:xfrm>
        </p:spPr>
        <p:txBody>
          <a:bodyPr>
            <a:normAutofit/>
          </a:bodyPr>
          <a:lstStyle/>
          <a:p>
            <a:r>
              <a:rPr lang="en-US" sz="4000" b="1" dirty="0" err="1">
                <a:latin typeface="Avenir Book" panose="02000503020000020003" pitchFamily="2" charset="0"/>
              </a:rPr>
              <a:t>Tēnā</a:t>
            </a:r>
            <a:r>
              <a:rPr lang="en-US" sz="4000" b="1" dirty="0">
                <a:latin typeface="Avenir Book" panose="02000503020000020003" pitchFamily="2" charset="0"/>
              </a:rPr>
              <a:t> </a:t>
            </a:r>
            <a:r>
              <a:rPr lang="en-US" sz="4000" b="1" dirty="0" err="1">
                <a:solidFill>
                  <a:srgbClr val="00B050"/>
                </a:solidFill>
                <a:latin typeface="Avenir Book" panose="02000503020000020003" pitchFamily="2" charset="0"/>
              </a:rPr>
              <a:t>koe</a:t>
            </a:r>
            <a:r>
              <a:rPr lang="en-US" sz="4000" b="1" dirty="0">
                <a:latin typeface="Avenir Book" panose="02000503020000020003" pitchFamily="2" charset="0"/>
              </a:rPr>
              <a:t> =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3AFC13-06FC-3E43-9577-9B769739F8CC}"/>
              </a:ext>
            </a:extLst>
          </p:cNvPr>
          <p:cNvSpPr txBox="1">
            <a:spLocks/>
          </p:cNvSpPr>
          <p:nvPr/>
        </p:nvSpPr>
        <p:spPr>
          <a:xfrm>
            <a:off x="107441" y="3281620"/>
            <a:ext cx="4319588" cy="10690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venir Book" panose="02000503020000020003" pitchFamily="2" charset="0"/>
              </a:rPr>
              <a:t>Greetings to </a:t>
            </a:r>
            <a:r>
              <a:rPr lang="en-US" sz="4000" b="1" dirty="0">
                <a:solidFill>
                  <a:srgbClr val="00B050"/>
                </a:solidFill>
                <a:latin typeface="Avenir Book" panose="02000503020000020003" pitchFamily="2" charset="0"/>
              </a:rPr>
              <a:t>you</a:t>
            </a:r>
          </a:p>
        </p:txBody>
      </p:sp>
      <p:pic>
        <p:nvPicPr>
          <p:cNvPr id="3" name="Picture 2" descr="New Toyota Corolla GR hot hatch confirmed! Trademark application filed for  Subaru WRX rival - Car News | CarsGuide">
            <a:extLst>
              <a:ext uri="{FF2B5EF4-FFF2-40B4-BE49-F238E27FC236}">
                <a16:creationId xmlns:a16="http://schemas.microsoft.com/office/drawing/2014/main" id="{1EA046C8-A3CD-4C44-A887-23E6662509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66228" y="1371600"/>
            <a:ext cx="7290435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156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170</Words>
  <Application>Microsoft Macintosh PowerPoint</Application>
  <PresentationFormat>Widescreen</PresentationFormat>
  <Paragraphs>53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Avenir Black</vt:lpstr>
      <vt:lpstr>Avenir Book</vt:lpstr>
      <vt:lpstr>Calibri</vt:lpstr>
      <vt:lpstr>Calibri Light</vt:lpstr>
      <vt:lpstr>Office Theme</vt:lpstr>
      <vt:lpstr>Māori at mahi: Easy ways to use Te Reo Māori when at work</vt:lpstr>
      <vt:lpstr>Ngā hui  (Meetings)</vt:lpstr>
      <vt:lpstr>PowerPoint Presentation</vt:lpstr>
      <vt:lpstr>Sorry for my lateness!</vt:lpstr>
      <vt:lpstr>I have a question</vt:lpstr>
      <vt:lpstr>Do you have a question?</vt:lpstr>
      <vt:lpstr>PowerPoint Presentation</vt:lpstr>
      <vt:lpstr>Kia ora =</vt:lpstr>
      <vt:lpstr>Tēnā koe =</vt:lpstr>
      <vt:lpstr>PowerPoint Presentation</vt:lpstr>
      <vt:lpstr>PowerPoint Presentation</vt:lpstr>
      <vt:lpstr>PowerPoint Presentation</vt:lpstr>
      <vt:lpstr>Are you teaching these days?</vt:lpstr>
      <vt:lpstr>Oh no!! </vt:lpstr>
      <vt:lpstr>That’s awesome!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Māori at mahi: Easy ways to use Te Reo Māori when at work</dc:title>
  <dc:creator>Ben Walker (SoM)</dc:creator>
  <cp:lastModifiedBy>Ben Walker (SoM)</cp:lastModifiedBy>
  <cp:revision>19</cp:revision>
  <dcterms:created xsi:type="dcterms:W3CDTF">2021-09-13T05:06:49Z</dcterms:created>
  <dcterms:modified xsi:type="dcterms:W3CDTF">2022-09-11T21:24:11Z</dcterms:modified>
</cp:coreProperties>
</file>