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66" r:id="rId3"/>
    <p:sldId id="257" r:id="rId4"/>
    <p:sldId id="264" r:id="rId5"/>
    <p:sldId id="282" r:id="rId6"/>
    <p:sldId id="259" r:id="rId7"/>
    <p:sldId id="283" r:id="rId8"/>
    <p:sldId id="287" r:id="rId9"/>
    <p:sldId id="288" r:id="rId10"/>
    <p:sldId id="289" r:id="rId11"/>
    <p:sldId id="271" r:id="rId12"/>
    <p:sldId id="290" r:id="rId13"/>
    <p:sldId id="291" r:id="rId14"/>
    <p:sldId id="292" r:id="rId15"/>
    <p:sldId id="293" r:id="rId16"/>
    <p:sldId id="294" r:id="rId17"/>
    <p:sldId id="295" r:id="rId18"/>
    <p:sldId id="296" r:id="rId19"/>
    <p:sldId id="297" r:id="rId20"/>
    <p:sldId id="298" r:id="rId21"/>
    <p:sldId id="278" r:id="rId22"/>
    <p:sldId id="299"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5969" autoAdjust="0"/>
  </p:normalViewPr>
  <p:slideViewPr>
    <p:cSldViewPr snapToGrid="0">
      <p:cViewPr varScale="1">
        <p:scale>
          <a:sx n="45" d="100"/>
          <a:sy n="45" d="100"/>
        </p:scale>
        <p:origin x="1496" y="48"/>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D80B0-A135-42A5-B92F-C8917065B390}" type="datetimeFigureOut">
              <a:rPr lang="en-NZ" smtClean="0"/>
              <a:t>20/08/2019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8383C-2314-411B-9D71-0A952EADECF8}" type="slidenum">
              <a:rPr lang="en-NZ" smtClean="0"/>
              <a:t>‹#›</a:t>
            </a:fld>
            <a:endParaRPr lang="en-NZ"/>
          </a:p>
        </p:txBody>
      </p:sp>
    </p:spTree>
    <p:extLst>
      <p:ext uri="{BB962C8B-B14F-4D97-AF65-F5344CB8AC3E}">
        <p14:creationId xmlns:p14="http://schemas.microsoft.com/office/powerpoint/2010/main" val="249473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400" dirty="0"/>
          </a:p>
        </p:txBody>
      </p:sp>
      <p:sp>
        <p:nvSpPr>
          <p:cNvPr id="4" name="Slide Number Placeholder 3"/>
          <p:cNvSpPr>
            <a:spLocks noGrp="1"/>
          </p:cNvSpPr>
          <p:nvPr>
            <p:ph type="sldNum" sz="quarter" idx="10"/>
          </p:nvPr>
        </p:nvSpPr>
        <p:spPr/>
        <p:txBody>
          <a:bodyPr/>
          <a:lstStyle/>
          <a:p>
            <a:fld id="{42C8383C-2314-411B-9D71-0A952EADECF8}" type="slidenum">
              <a:rPr lang="en-NZ" smtClean="0"/>
              <a:t>1</a:t>
            </a:fld>
            <a:endParaRPr lang="en-NZ"/>
          </a:p>
        </p:txBody>
      </p:sp>
    </p:spTree>
    <p:extLst>
      <p:ext uri="{BB962C8B-B14F-4D97-AF65-F5344CB8AC3E}">
        <p14:creationId xmlns:p14="http://schemas.microsoft.com/office/powerpoint/2010/main" val="2038368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1" dirty="0" smtClean="0"/>
              <a:t>LYNNE</a:t>
            </a:r>
            <a:endParaRPr lang="en-NZ" sz="1400" b="1" dirty="0"/>
          </a:p>
        </p:txBody>
      </p:sp>
      <p:sp>
        <p:nvSpPr>
          <p:cNvPr id="4" name="Slide Number Placeholder 3"/>
          <p:cNvSpPr>
            <a:spLocks noGrp="1"/>
          </p:cNvSpPr>
          <p:nvPr>
            <p:ph type="sldNum" sz="quarter" idx="10"/>
          </p:nvPr>
        </p:nvSpPr>
        <p:spPr/>
        <p:txBody>
          <a:bodyPr/>
          <a:lstStyle/>
          <a:p>
            <a:fld id="{42C8383C-2314-411B-9D71-0A952EADECF8}" type="slidenum">
              <a:rPr lang="en-NZ" smtClean="0"/>
              <a:t>20</a:t>
            </a:fld>
            <a:endParaRPr lang="en-NZ"/>
          </a:p>
        </p:txBody>
      </p:sp>
    </p:spTree>
    <p:extLst>
      <p:ext uri="{BB962C8B-B14F-4D97-AF65-F5344CB8AC3E}">
        <p14:creationId xmlns:p14="http://schemas.microsoft.com/office/powerpoint/2010/main" val="185341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1400" dirty="0" smtClean="0"/>
          </a:p>
        </p:txBody>
      </p:sp>
      <p:sp>
        <p:nvSpPr>
          <p:cNvPr id="4" name="Slide Number Placeholder 3"/>
          <p:cNvSpPr>
            <a:spLocks noGrp="1"/>
          </p:cNvSpPr>
          <p:nvPr>
            <p:ph type="sldNum" sz="quarter" idx="10"/>
          </p:nvPr>
        </p:nvSpPr>
        <p:spPr/>
        <p:txBody>
          <a:bodyPr/>
          <a:lstStyle/>
          <a:p>
            <a:fld id="{42C8383C-2314-411B-9D71-0A952EADECF8}" type="slidenum">
              <a:rPr lang="en-NZ" smtClean="0"/>
              <a:t>21</a:t>
            </a:fld>
            <a:endParaRPr lang="en-NZ"/>
          </a:p>
        </p:txBody>
      </p:sp>
    </p:spTree>
    <p:extLst>
      <p:ext uri="{BB962C8B-B14F-4D97-AF65-F5344CB8AC3E}">
        <p14:creationId xmlns:p14="http://schemas.microsoft.com/office/powerpoint/2010/main" val="4186015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NZ" sz="1400" baseline="0" dirty="0" smtClean="0"/>
          </a:p>
        </p:txBody>
      </p:sp>
      <p:sp>
        <p:nvSpPr>
          <p:cNvPr id="4" name="Slide Number Placeholder 3"/>
          <p:cNvSpPr>
            <a:spLocks noGrp="1"/>
          </p:cNvSpPr>
          <p:nvPr>
            <p:ph type="sldNum" sz="quarter" idx="10"/>
          </p:nvPr>
        </p:nvSpPr>
        <p:spPr/>
        <p:txBody>
          <a:bodyPr/>
          <a:lstStyle/>
          <a:p>
            <a:fld id="{42C8383C-2314-411B-9D71-0A952EADECF8}" type="slidenum">
              <a:rPr lang="en-NZ" smtClean="0"/>
              <a:t>22</a:t>
            </a:fld>
            <a:endParaRPr lang="en-NZ"/>
          </a:p>
        </p:txBody>
      </p:sp>
    </p:spTree>
    <p:extLst>
      <p:ext uri="{BB962C8B-B14F-4D97-AF65-F5344CB8AC3E}">
        <p14:creationId xmlns:p14="http://schemas.microsoft.com/office/powerpoint/2010/main" val="2179973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5E3F11-0609-D642-B16E-60258E94E59C}" type="slidenum">
              <a:rPr lang="en-US" smtClean="0"/>
              <a:t>23</a:t>
            </a:fld>
            <a:endParaRPr lang="en-US"/>
          </a:p>
        </p:txBody>
      </p:sp>
    </p:spTree>
    <p:extLst>
      <p:ext uri="{BB962C8B-B14F-4D97-AF65-F5344CB8AC3E}">
        <p14:creationId xmlns:p14="http://schemas.microsoft.com/office/powerpoint/2010/main" val="3755449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baseline="0" dirty="0" smtClean="0"/>
          </a:p>
        </p:txBody>
      </p:sp>
      <p:sp>
        <p:nvSpPr>
          <p:cNvPr id="4" name="Slide Number Placeholder 3"/>
          <p:cNvSpPr>
            <a:spLocks noGrp="1"/>
          </p:cNvSpPr>
          <p:nvPr>
            <p:ph type="sldNum" sz="quarter" idx="10"/>
          </p:nvPr>
        </p:nvSpPr>
        <p:spPr/>
        <p:txBody>
          <a:bodyPr/>
          <a:lstStyle/>
          <a:p>
            <a:fld id="{42C8383C-2314-411B-9D71-0A952EADECF8}" type="slidenum">
              <a:rPr lang="en-NZ" smtClean="0"/>
              <a:t>2</a:t>
            </a:fld>
            <a:endParaRPr lang="en-NZ"/>
          </a:p>
        </p:txBody>
      </p:sp>
    </p:spTree>
    <p:extLst>
      <p:ext uri="{BB962C8B-B14F-4D97-AF65-F5344CB8AC3E}">
        <p14:creationId xmlns:p14="http://schemas.microsoft.com/office/powerpoint/2010/main" val="19551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NZ" sz="1400" dirty="0"/>
          </a:p>
        </p:txBody>
      </p:sp>
      <p:sp>
        <p:nvSpPr>
          <p:cNvPr id="4" name="Slide Number Placeholder 3"/>
          <p:cNvSpPr>
            <a:spLocks noGrp="1"/>
          </p:cNvSpPr>
          <p:nvPr>
            <p:ph type="sldNum" sz="quarter" idx="10"/>
          </p:nvPr>
        </p:nvSpPr>
        <p:spPr/>
        <p:txBody>
          <a:bodyPr/>
          <a:lstStyle/>
          <a:p>
            <a:fld id="{42C8383C-2314-411B-9D71-0A952EADECF8}" type="slidenum">
              <a:rPr lang="en-NZ" smtClean="0"/>
              <a:t>3</a:t>
            </a:fld>
            <a:endParaRPr lang="en-NZ"/>
          </a:p>
        </p:txBody>
      </p:sp>
    </p:spTree>
    <p:extLst>
      <p:ext uri="{BB962C8B-B14F-4D97-AF65-F5344CB8AC3E}">
        <p14:creationId xmlns:p14="http://schemas.microsoft.com/office/powerpoint/2010/main" val="637855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400" b="1" dirty="0"/>
          </a:p>
        </p:txBody>
      </p:sp>
      <p:sp>
        <p:nvSpPr>
          <p:cNvPr id="4" name="Slide Number Placeholder 3"/>
          <p:cNvSpPr>
            <a:spLocks noGrp="1"/>
          </p:cNvSpPr>
          <p:nvPr>
            <p:ph type="sldNum" sz="quarter" idx="10"/>
          </p:nvPr>
        </p:nvSpPr>
        <p:spPr/>
        <p:txBody>
          <a:bodyPr/>
          <a:lstStyle/>
          <a:p>
            <a:fld id="{42C8383C-2314-411B-9D71-0A952EADECF8}" type="slidenum">
              <a:rPr lang="en-NZ" smtClean="0"/>
              <a:t>4</a:t>
            </a:fld>
            <a:endParaRPr lang="en-NZ"/>
          </a:p>
        </p:txBody>
      </p:sp>
    </p:spTree>
    <p:extLst>
      <p:ext uri="{BB962C8B-B14F-4D97-AF65-F5344CB8AC3E}">
        <p14:creationId xmlns:p14="http://schemas.microsoft.com/office/powerpoint/2010/main" val="59332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NZ" sz="1400" dirty="0" smtClean="0"/>
          </a:p>
        </p:txBody>
      </p:sp>
      <p:sp>
        <p:nvSpPr>
          <p:cNvPr id="4" name="Slide Number Placeholder 3"/>
          <p:cNvSpPr>
            <a:spLocks noGrp="1"/>
          </p:cNvSpPr>
          <p:nvPr>
            <p:ph type="sldNum" sz="quarter" idx="10"/>
          </p:nvPr>
        </p:nvSpPr>
        <p:spPr/>
        <p:txBody>
          <a:bodyPr/>
          <a:lstStyle/>
          <a:p>
            <a:fld id="{42C8383C-2314-411B-9D71-0A952EADECF8}" type="slidenum">
              <a:rPr lang="en-NZ" smtClean="0"/>
              <a:t>5</a:t>
            </a:fld>
            <a:endParaRPr lang="en-NZ"/>
          </a:p>
        </p:txBody>
      </p:sp>
    </p:spTree>
    <p:extLst>
      <p:ext uri="{BB962C8B-B14F-4D97-AF65-F5344CB8AC3E}">
        <p14:creationId xmlns:p14="http://schemas.microsoft.com/office/powerpoint/2010/main" val="888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NZ" sz="1400" baseline="0" dirty="0" smtClean="0"/>
          </a:p>
        </p:txBody>
      </p:sp>
      <p:sp>
        <p:nvSpPr>
          <p:cNvPr id="4" name="Slide Number Placeholder 3"/>
          <p:cNvSpPr>
            <a:spLocks noGrp="1"/>
          </p:cNvSpPr>
          <p:nvPr>
            <p:ph type="sldNum" sz="quarter" idx="10"/>
          </p:nvPr>
        </p:nvSpPr>
        <p:spPr/>
        <p:txBody>
          <a:bodyPr/>
          <a:lstStyle/>
          <a:p>
            <a:fld id="{42C8383C-2314-411B-9D71-0A952EADECF8}" type="slidenum">
              <a:rPr lang="en-NZ" smtClean="0"/>
              <a:t>6</a:t>
            </a:fld>
            <a:endParaRPr lang="en-NZ"/>
          </a:p>
        </p:txBody>
      </p:sp>
    </p:spTree>
    <p:extLst>
      <p:ext uri="{BB962C8B-B14F-4D97-AF65-F5344CB8AC3E}">
        <p14:creationId xmlns:p14="http://schemas.microsoft.com/office/powerpoint/2010/main" val="1575248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NZ" sz="1400" dirty="0" smtClean="0"/>
          </a:p>
        </p:txBody>
      </p:sp>
      <p:sp>
        <p:nvSpPr>
          <p:cNvPr id="4" name="Slide Number Placeholder 3"/>
          <p:cNvSpPr>
            <a:spLocks noGrp="1"/>
          </p:cNvSpPr>
          <p:nvPr>
            <p:ph type="sldNum" sz="quarter" idx="10"/>
          </p:nvPr>
        </p:nvSpPr>
        <p:spPr/>
        <p:txBody>
          <a:bodyPr/>
          <a:lstStyle/>
          <a:p>
            <a:fld id="{42C8383C-2314-411B-9D71-0A952EADECF8}" type="slidenum">
              <a:rPr lang="en-NZ" smtClean="0"/>
              <a:t>7</a:t>
            </a:fld>
            <a:endParaRPr lang="en-NZ"/>
          </a:p>
        </p:txBody>
      </p:sp>
    </p:spTree>
    <p:extLst>
      <p:ext uri="{BB962C8B-B14F-4D97-AF65-F5344CB8AC3E}">
        <p14:creationId xmlns:p14="http://schemas.microsoft.com/office/powerpoint/2010/main" val="391500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2C8383C-2314-411B-9D71-0A952EADECF8}" type="slidenum">
              <a:rPr lang="en-NZ" smtClean="0"/>
              <a:t>8</a:t>
            </a:fld>
            <a:endParaRPr lang="en-NZ"/>
          </a:p>
        </p:txBody>
      </p:sp>
    </p:spTree>
    <p:extLst>
      <p:ext uri="{BB962C8B-B14F-4D97-AF65-F5344CB8AC3E}">
        <p14:creationId xmlns:p14="http://schemas.microsoft.com/office/powerpoint/2010/main" val="2076800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400" b="1" dirty="0"/>
          </a:p>
        </p:txBody>
      </p:sp>
      <p:sp>
        <p:nvSpPr>
          <p:cNvPr id="4" name="Slide Number Placeholder 3"/>
          <p:cNvSpPr>
            <a:spLocks noGrp="1"/>
          </p:cNvSpPr>
          <p:nvPr>
            <p:ph type="sldNum" sz="quarter" idx="10"/>
          </p:nvPr>
        </p:nvSpPr>
        <p:spPr/>
        <p:txBody>
          <a:bodyPr/>
          <a:lstStyle/>
          <a:p>
            <a:fld id="{615E3F11-0609-D642-B16E-60258E94E59C}" type="slidenum">
              <a:rPr lang="en-US" smtClean="0"/>
              <a:t>11</a:t>
            </a:fld>
            <a:endParaRPr lang="en-US"/>
          </a:p>
        </p:txBody>
      </p:sp>
    </p:spTree>
    <p:extLst>
      <p:ext uri="{BB962C8B-B14F-4D97-AF65-F5344CB8AC3E}">
        <p14:creationId xmlns:p14="http://schemas.microsoft.com/office/powerpoint/2010/main" val="3773482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8/20/2019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8/20/2019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8/20/2019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8/20/2019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8/20/2019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8/20/2019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8/20/2019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64595" y="351390"/>
            <a:ext cx="4344963" cy="1617999"/>
          </a:xfrm>
          <a:prstGeom prst="rect">
            <a:avLst/>
          </a:prstGeom>
        </p:spPr>
      </p:pic>
      <p:sp>
        <p:nvSpPr>
          <p:cNvPr id="2" name="Title 1"/>
          <p:cNvSpPr>
            <a:spLocks noGrp="1"/>
          </p:cNvSpPr>
          <p:nvPr>
            <p:ph type="ctrTitle"/>
          </p:nvPr>
        </p:nvSpPr>
        <p:spPr>
          <a:xfrm>
            <a:off x="446567" y="1160390"/>
            <a:ext cx="11222033" cy="3089881"/>
          </a:xfrm>
        </p:spPr>
        <p:txBody>
          <a:bodyPr>
            <a:noAutofit/>
          </a:bodyPr>
          <a:lstStyle/>
          <a:p>
            <a:pPr>
              <a:lnSpc>
                <a:spcPct val="114000"/>
              </a:lnSpc>
              <a:spcAft>
                <a:spcPts val="600"/>
              </a:spcAft>
            </a:pPr>
            <a:r>
              <a:rPr lang="en-NZ" sz="3600" b="1" dirty="0" smtClean="0"/>
              <a:t>WHAKAMANAWA:</a:t>
            </a:r>
            <a:r>
              <a:rPr lang="en-NZ" sz="1200" b="1" dirty="0" smtClean="0"/>
              <a:t/>
            </a:r>
            <a:br>
              <a:rPr lang="en-NZ" sz="1200" b="1" dirty="0" smtClean="0"/>
            </a:br>
            <a:r>
              <a:rPr lang="en-NZ" sz="1200" dirty="0" smtClean="0"/>
              <a:t/>
            </a:r>
            <a:br>
              <a:rPr lang="en-NZ" sz="1200" dirty="0" smtClean="0"/>
            </a:br>
            <a:r>
              <a:rPr lang="en-NZ" sz="3400" b="1" dirty="0" smtClean="0"/>
              <a:t>Honouring </a:t>
            </a:r>
            <a:r>
              <a:rPr lang="en-NZ" sz="3400" b="1" dirty="0"/>
              <a:t>the voices and stories of Māori </a:t>
            </a:r>
            <a:r>
              <a:rPr lang="en-NZ" sz="3400" b="1" dirty="0" smtClean="0"/>
              <a:t>who submitted </a:t>
            </a:r>
            <a:r>
              <a:rPr lang="en-NZ" sz="3400" b="1" dirty="0"/>
              <a:t>to the 2018 Government Inquiry </a:t>
            </a:r>
            <a:r>
              <a:rPr lang="en-NZ" sz="3400" b="1" dirty="0" smtClean="0"/>
              <a:t>into Mental </a:t>
            </a:r>
            <a:r>
              <a:rPr lang="en-NZ" sz="3400" b="1" dirty="0"/>
              <a:t>Health and Addiction in </a:t>
            </a:r>
            <a:r>
              <a:rPr lang="en-NZ" sz="3400" b="1" dirty="0" smtClean="0"/>
              <a:t>Aotearoa</a:t>
            </a:r>
            <a:endParaRPr lang="en-NZ" sz="3400" b="1" dirty="0"/>
          </a:p>
        </p:txBody>
      </p:sp>
      <p:sp>
        <p:nvSpPr>
          <p:cNvPr id="3" name="Subtitle 2"/>
          <p:cNvSpPr>
            <a:spLocks noGrp="1"/>
          </p:cNvSpPr>
          <p:nvPr>
            <p:ph type="subTitle" idx="1"/>
          </p:nvPr>
        </p:nvSpPr>
        <p:spPr>
          <a:xfrm>
            <a:off x="2219800" y="4383693"/>
            <a:ext cx="9448800" cy="1313990"/>
          </a:xfrm>
        </p:spPr>
        <p:txBody>
          <a:bodyPr>
            <a:normAutofit/>
          </a:bodyPr>
          <a:lstStyle/>
          <a:p>
            <a:pPr>
              <a:lnSpc>
                <a:spcPct val="114000"/>
              </a:lnSpc>
            </a:pPr>
            <a:r>
              <a:rPr lang="en-NZ" sz="1800" dirty="0"/>
              <a:t>Dr Lynne Russell </a:t>
            </a:r>
            <a:r>
              <a:rPr lang="en-NZ" sz="1800" i="1" dirty="0"/>
              <a:t>(</a:t>
            </a:r>
            <a:r>
              <a:rPr lang="en-NZ" sz="1800" i="1" u="sng" dirty="0" err="1"/>
              <a:t>K</a:t>
            </a:r>
            <a:r>
              <a:rPr lang="en-NZ" sz="1800" i="1" dirty="0" err="1"/>
              <a:t>āi</a:t>
            </a:r>
            <a:r>
              <a:rPr lang="en-NZ" sz="1800" i="1" dirty="0"/>
              <a:t> </a:t>
            </a:r>
            <a:r>
              <a:rPr lang="en-NZ" sz="1800" i="1" dirty="0" err="1"/>
              <a:t>Tahu</a:t>
            </a:r>
            <a:r>
              <a:rPr lang="en-NZ" sz="1800" i="1" dirty="0"/>
              <a:t>, </a:t>
            </a:r>
            <a:r>
              <a:rPr lang="en-NZ" sz="1800" i="1" dirty="0" err="1"/>
              <a:t>Ngāti</a:t>
            </a:r>
            <a:r>
              <a:rPr lang="en-NZ" sz="1800" i="1" dirty="0"/>
              <a:t> </a:t>
            </a:r>
            <a:r>
              <a:rPr lang="en-NZ" sz="1800" i="1" dirty="0" err="1"/>
              <a:t>Kahungunu</a:t>
            </a:r>
            <a:r>
              <a:rPr lang="en-NZ" sz="1800" i="1" dirty="0"/>
              <a:t>, </a:t>
            </a:r>
            <a:r>
              <a:rPr lang="en-NZ" sz="1800" i="1" u="sng" dirty="0" err="1"/>
              <a:t>K</a:t>
            </a:r>
            <a:r>
              <a:rPr lang="en-NZ" sz="1800" i="1" dirty="0" err="1"/>
              <a:t>āti</a:t>
            </a:r>
            <a:r>
              <a:rPr lang="en-NZ" sz="1800" i="1" dirty="0"/>
              <a:t> </a:t>
            </a:r>
            <a:r>
              <a:rPr lang="en-NZ" sz="1800" i="1" dirty="0" err="1"/>
              <a:t>Māmoe</a:t>
            </a:r>
            <a:r>
              <a:rPr lang="en-NZ" sz="1800" i="1" dirty="0"/>
              <a:t>, </a:t>
            </a:r>
            <a:r>
              <a:rPr lang="en-NZ" sz="1800" i="1" dirty="0" err="1"/>
              <a:t>Ngāti</a:t>
            </a:r>
            <a:r>
              <a:rPr lang="en-NZ" sz="1800" i="1" dirty="0"/>
              <a:t> </a:t>
            </a:r>
            <a:r>
              <a:rPr lang="en-NZ" sz="1800" i="1" dirty="0" err="1"/>
              <a:t>Porou</a:t>
            </a:r>
            <a:r>
              <a:rPr lang="en-NZ" sz="1800" i="1" dirty="0"/>
              <a:t>)</a:t>
            </a:r>
          </a:p>
          <a:p>
            <a:pPr>
              <a:lnSpc>
                <a:spcPct val="114000"/>
              </a:lnSpc>
            </a:pPr>
            <a:r>
              <a:rPr lang="en-NZ" sz="1800" dirty="0"/>
              <a:t>Dr Michelle Levy </a:t>
            </a:r>
            <a:r>
              <a:rPr lang="en-NZ" sz="1800" i="1" dirty="0"/>
              <a:t>(Waikato, </a:t>
            </a:r>
            <a:r>
              <a:rPr lang="en-NZ" sz="1800" i="1" dirty="0" err="1"/>
              <a:t>Ngāti</a:t>
            </a:r>
            <a:r>
              <a:rPr lang="en-NZ" sz="1800" i="1" dirty="0"/>
              <a:t> </a:t>
            </a:r>
            <a:r>
              <a:rPr lang="en-NZ" sz="1800" i="1" dirty="0" err="1"/>
              <a:t>Mahuta</a:t>
            </a:r>
            <a:r>
              <a:rPr lang="en-NZ" sz="1800" i="1" dirty="0"/>
              <a:t>)</a:t>
            </a:r>
          </a:p>
          <a:p>
            <a:pPr>
              <a:lnSpc>
                <a:spcPct val="114000"/>
              </a:lnSpc>
            </a:pPr>
            <a:r>
              <a:rPr lang="en-NZ" sz="1800" dirty="0"/>
              <a:t>Lisa Cherrington </a:t>
            </a:r>
            <a:r>
              <a:rPr lang="en-NZ" sz="1800" i="1" dirty="0"/>
              <a:t>(</a:t>
            </a:r>
            <a:r>
              <a:rPr lang="en-NZ" sz="1800" i="1" dirty="0" err="1"/>
              <a:t>Ngā</a:t>
            </a:r>
            <a:r>
              <a:rPr lang="en-NZ" sz="1800" i="1" dirty="0"/>
              <a:t> </a:t>
            </a:r>
            <a:r>
              <a:rPr lang="en-NZ" sz="1800" i="1" dirty="0" err="1"/>
              <a:t>Puhi</a:t>
            </a:r>
            <a:r>
              <a:rPr lang="en-NZ" sz="1800" i="1" dirty="0"/>
              <a:t>, </a:t>
            </a:r>
            <a:r>
              <a:rPr lang="en-NZ" sz="1800" i="1" dirty="0" err="1"/>
              <a:t>Ngāti</a:t>
            </a:r>
            <a:r>
              <a:rPr lang="en-NZ" sz="1800" i="1" dirty="0"/>
              <a:t> </a:t>
            </a:r>
            <a:r>
              <a:rPr lang="en-NZ" sz="1800" i="1" dirty="0" smtClean="0"/>
              <a:t>Hine)</a:t>
            </a:r>
            <a:endParaRPr lang="en-NZ" sz="1800" i="1" dirty="0"/>
          </a:p>
        </p:txBody>
      </p:sp>
    </p:spTree>
    <p:extLst>
      <p:ext uri="{BB962C8B-B14F-4D97-AF65-F5344CB8AC3E}">
        <p14:creationId xmlns:p14="http://schemas.microsoft.com/office/powerpoint/2010/main" val="3409661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467" y="1172190"/>
            <a:ext cx="10151533" cy="2604495"/>
          </a:xfrm>
        </p:spPr>
        <p:txBody>
          <a:bodyPr>
            <a:normAutofit fontScale="90000"/>
          </a:bodyPr>
          <a:lstStyle/>
          <a:p>
            <a:r>
              <a:rPr lang="en-NZ" cap="none" dirty="0" smtClean="0"/>
              <a:t>[We are] committed to developing a true treaty of </a:t>
            </a:r>
            <a:r>
              <a:rPr lang="en-NZ" cap="none" dirty="0" err="1" smtClean="0"/>
              <a:t>waitangi</a:t>
            </a:r>
            <a:r>
              <a:rPr lang="en-NZ" cap="none" dirty="0" smtClean="0"/>
              <a:t> relationship [and that] is not about meeting contractual outcomes but wider than that. We want surety that [named iwi] will be given equal rights to support [named iwi] </a:t>
            </a:r>
            <a:r>
              <a:rPr lang="en-NZ" cap="none" dirty="0" err="1" smtClean="0"/>
              <a:t>whānau</a:t>
            </a:r>
            <a:r>
              <a:rPr lang="en-NZ" cap="none" dirty="0" smtClean="0"/>
              <a:t>; and this is appropriate for all iwi. </a:t>
            </a:r>
            <a:endParaRPr lang="en-NZ" dirty="0"/>
          </a:p>
        </p:txBody>
      </p:sp>
      <p:sp>
        <p:nvSpPr>
          <p:cNvPr id="4" name="Text Placeholder 3"/>
          <p:cNvSpPr>
            <a:spLocks noGrp="1"/>
          </p:cNvSpPr>
          <p:nvPr>
            <p:ph type="body" sz="half" idx="2"/>
          </p:nvPr>
        </p:nvSpPr>
        <p:spPr/>
        <p:txBody>
          <a:bodyPr/>
          <a:lstStyle/>
          <a:p>
            <a:r>
              <a:rPr lang="fr-FR" sz="2400" dirty="0" err="1" smtClean="0"/>
              <a:t>Iwi</a:t>
            </a:r>
            <a:r>
              <a:rPr lang="fr-FR" sz="2400" dirty="0" smtClean="0"/>
              <a:t> </a:t>
            </a:r>
            <a:r>
              <a:rPr lang="fr-FR" sz="2400" dirty="0"/>
              <a:t>leader at </a:t>
            </a:r>
            <a:r>
              <a:rPr lang="fr-FR" sz="2400" dirty="0" smtClean="0"/>
              <a:t>Te </a:t>
            </a:r>
            <a:r>
              <a:rPr lang="fr-FR" sz="2400" dirty="0" err="1" smtClean="0"/>
              <a:t>Rau</a:t>
            </a:r>
            <a:r>
              <a:rPr lang="fr-FR" sz="2400" dirty="0" smtClean="0"/>
              <a:t> </a:t>
            </a:r>
            <a:r>
              <a:rPr lang="fr-FR" sz="2400" dirty="0" err="1" smtClean="0"/>
              <a:t>Matatini</a:t>
            </a:r>
            <a:r>
              <a:rPr lang="fr-FR" sz="2400" dirty="0" smtClean="0"/>
              <a:t> </a:t>
            </a:r>
            <a:r>
              <a:rPr lang="fr-FR" sz="2400" dirty="0"/>
              <a:t>consultation </a:t>
            </a:r>
            <a:r>
              <a:rPr lang="fr-FR" sz="2400" dirty="0" smtClean="0"/>
              <a:t>hui</a:t>
            </a:r>
            <a:r>
              <a:rPr lang="fr-FR" dirty="0"/>
              <a:t/>
            </a:r>
            <a:br>
              <a:rPr lang="fr-FR" dirty="0"/>
            </a:br>
            <a:endParaRPr lang="en-NZ" dirty="0"/>
          </a:p>
        </p:txBody>
      </p:sp>
      <p:sp>
        <p:nvSpPr>
          <p:cNvPr id="5" name="Title 1"/>
          <p:cNvSpPr txBox="1">
            <a:spLocks/>
          </p:cNvSpPr>
          <p:nvPr/>
        </p:nvSpPr>
        <p:spPr>
          <a:xfrm>
            <a:off x="2895599" y="376125"/>
            <a:ext cx="8610600" cy="6202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r>
              <a:rPr lang="en-NZ" b="1" dirty="0" smtClean="0"/>
              <a:t>		TE MANA O TE TIRITI O WAITANGI</a:t>
            </a:r>
            <a:endParaRPr lang="en-NZ" b="1" dirty="0"/>
          </a:p>
        </p:txBody>
      </p:sp>
    </p:spTree>
    <p:extLst>
      <p:ext uri="{BB962C8B-B14F-4D97-AF65-F5344CB8AC3E}">
        <p14:creationId xmlns:p14="http://schemas.microsoft.com/office/powerpoint/2010/main" val="4264818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4962" y="741481"/>
            <a:ext cx="10207255" cy="5744379"/>
          </a:xfrm>
        </p:spPr>
        <p:txBody>
          <a:bodyPr>
            <a:normAutofit/>
          </a:bodyPr>
          <a:lstStyle/>
          <a:p>
            <a:pPr marL="0" indent="0">
              <a:buNone/>
            </a:pPr>
            <a:r>
              <a:rPr lang="en-US" sz="2800" b="1" dirty="0" smtClean="0"/>
              <a:t>		5. Transformation: Wellbeing System Responses</a:t>
            </a:r>
          </a:p>
          <a:p>
            <a:pPr marL="0" indent="0">
              <a:buNone/>
            </a:pPr>
            <a:endParaRPr lang="en-US" b="1" dirty="0"/>
          </a:p>
          <a:p>
            <a:pPr marL="0" indent="0">
              <a:buNone/>
            </a:pPr>
            <a:r>
              <a:rPr lang="en-US" sz="2600" dirty="0"/>
              <a:t>5.1.	Radical System Redesign</a:t>
            </a:r>
          </a:p>
          <a:p>
            <a:pPr marL="0" indent="0">
              <a:buNone/>
            </a:pPr>
            <a:r>
              <a:rPr lang="en-US" sz="2600" dirty="0"/>
              <a:t>5.2.	Wellbeing Commission</a:t>
            </a:r>
          </a:p>
          <a:p>
            <a:pPr marL="0" indent="0">
              <a:buNone/>
            </a:pPr>
            <a:r>
              <a:rPr lang="en-US" sz="2600" dirty="0"/>
              <a:t>5.3.	Determinants of Wellbeing</a:t>
            </a:r>
          </a:p>
          <a:p>
            <a:pPr marL="0" indent="0">
              <a:buNone/>
            </a:pPr>
            <a:r>
              <a:rPr lang="en-US" sz="2600" dirty="0"/>
              <a:t>5.4.	Cultural Connectedness</a:t>
            </a:r>
          </a:p>
          <a:p>
            <a:pPr marL="0" indent="0">
              <a:buNone/>
            </a:pPr>
            <a:r>
              <a:rPr lang="en-US" sz="2600" dirty="0"/>
              <a:t>5.5.	Building Resilient Communities</a:t>
            </a:r>
          </a:p>
          <a:p>
            <a:pPr marL="0" indent="0">
              <a:buNone/>
            </a:pPr>
            <a:r>
              <a:rPr lang="en-US" sz="2600" dirty="0"/>
              <a:t>5.6.	Challenging Racism</a:t>
            </a:r>
          </a:p>
          <a:p>
            <a:pPr marL="0" indent="0">
              <a:buNone/>
            </a:pPr>
            <a:r>
              <a:rPr lang="en-US" sz="2600" dirty="0"/>
              <a:t>5.7.	Challenging Stigma</a:t>
            </a:r>
          </a:p>
          <a:p>
            <a:pPr marL="0" indent="0">
              <a:buNone/>
            </a:pPr>
            <a:r>
              <a:rPr lang="en-US" sz="2600" dirty="0"/>
              <a:t>5.8.	Optimal Service Responses</a:t>
            </a:r>
          </a:p>
          <a:p>
            <a:pPr marL="0" indent="0">
              <a:buNone/>
            </a:pPr>
            <a:r>
              <a:rPr lang="en-US" sz="2600" dirty="0"/>
              <a:t>5.9.	Whānau Wellbeing</a:t>
            </a:r>
          </a:p>
          <a:p>
            <a:pPr marL="0" indent="0">
              <a:buNone/>
            </a:pPr>
            <a:r>
              <a:rPr lang="en-US" sz="2600" dirty="0"/>
              <a:t>5.10.	Funding for Wellbeing: System Transformation</a:t>
            </a:r>
          </a:p>
          <a:p>
            <a:pPr marL="0" indent="0">
              <a:buNone/>
            </a:pPr>
            <a:endParaRPr lang="en-US" b="1" dirty="0" smtClean="0"/>
          </a:p>
          <a:p>
            <a:pPr marL="0" indent="0">
              <a:buNone/>
            </a:pPr>
            <a:endParaRPr lang="en-US" b="1" dirty="0"/>
          </a:p>
        </p:txBody>
      </p:sp>
      <p:pic>
        <p:nvPicPr>
          <p:cNvPr id="6" name="Picture 5"/>
          <p:cNvPicPr>
            <a:picLocks noChangeAspect="1"/>
          </p:cNvPicPr>
          <p:nvPr/>
        </p:nvPicPr>
        <p:blipFill>
          <a:blip r:embed="rId3"/>
          <a:stretch>
            <a:fillRect/>
          </a:stretch>
        </p:blipFill>
        <p:spPr>
          <a:xfrm>
            <a:off x="8347389" y="2728438"/>
            <a:ext cx="3274828" cy="2195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56253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0" y="434555"/>
            <a:ext cx="10151533" cy="4754033"/>
          </a:xfrm>
        </p:spPr>
        <p:txBody>
          <a:bodyPr>
            <a:normAutofit/>
          </a:bodyPr>
          <a:lstStyle/>
          <a:p>
            <a:r>
              <a:rPr lang="en-NZ" sz="2800" cap="none" dirty="0" smtClean="0"/>
              <a:t>There needs to be secure healthy housing for everyone so that communities can grow, develop and thrive. There needs to be flexible, meaningful work for everyone. Every citizen needs to have many opportunities to reflect and build on their identity, culture and relationships. Schools can play a part in this as hubs of the community with community-based adult education and continuing learning opportunities. [There needs to be] more focus on sustainable living and social justice rather than the hyper-focus on economic growth. </a:t>
            </a:r>
            <a:endParaRPr lang="en-NZ" sz="2800" cap="none" dirty="0"/>
          </a:p>
        </p:txBody>
      </p:sp>
      <p:sp>
        <p:nvSpPr>
          <p:cNvPr id="4" name="Text Placeholder 3"/>
          <p:cNvSpPr>
            <a:spLocks noGrp="1"/>
          </p:cNvSpPr>
          <p:nvPr>
            <p:ph type="body" sz="half" idx="2"/>
          </p:nvPr>
        </p:nvSpPr>
        <p:spPr>
          <a:xfrm>
            <a:off x="1124479" y="5031426"/>
            <a:ext cx="10151533" cy="679871"/>
          </a:xfrm>
        </p:spPr>
        <p:txBody>
          <a:bodyPr/>
          <a:lstStyle/>
          <a:p>
            <a:r>
              <a:rPr lang="en-NZ" sz="2400" dirty="0" err="1" smtClean="0"/>
              <a:t>Whanaunga</a:t>
            </a:r>
            <a:r>
              <a:rPr lang="en-NZ" sz="2400" dirty="0" smtClean="0"/>
              <a:t> </a:t>
            </a:r>
            <a:r>
              <a:rPr lang="en-NZ" sz="2400" dirty="0"/>
              <a:t>of someone with lived </a:t>
            </a:r>
            <a:r>
              <a:rPr lang="en-NZ" sz="2400" dirty="0" smtClean="0"/>
              <a:t>experience</a:t>
            </a:r>
            <a:r>
              <a:rPr lang="en-NZ" dirty="0"/>
              <a:t/>
            </a:r>
            <a:br>
              <a:rPr lang="en-NZ" dirty="0"/>
            </a:br>
            <a:endParaRPr lang="en-NZ" dirty="0"/>
          </a:p>
        </p:txBody>
      </p:sp>
    </p:spTree>
    <p:extLst>
      <p:ext uri="{BB962C8B-B14F-4D97-AF65-F5344CB8AC3E}">
        <p14:creationId xmlns:p14="http://schemas.microsoft.com/office/powerpoint/2010/main" val="2949493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467" y="1024995"/>
            <a:ext cx="10151533" cy="2604495"/>
          </a:xfrm>
        </p:spPr>
        <p:txBody>
          <a:bodyPr>
            <a:normAutofit fontScale="90000"/>
          </a:bodyPr>
          <a:lstStyle/>
          <a:p>
            <a:r>
              <a:rPr lang="en-NZ" cap="none" dirty="0" smtClean="0"/>
              <a:t>We can </a:t>
            </a:r>
            <a:r>
              <a:rPr lang="en-NZ" cap="none" dirty="0" err="1" smtClean="0"/>
              <a:t>whakamana</a:t>
            </a:r>
            <a:r>
              <a:rPr lang="en-NZ" cap="none" dirty="0" smtClean="0"/>
              <a:t> our </a:t>
            </a:r>
            <a:r>
              <a:rPr lang="en-NZ" cap="none" dirty="0" err="1" smtClean="0"/>
              <a:t>whānau</a:t>
            </a:r>
            <a:r>
              <a:rPr lang="en-NZ" cap="none" dirty="0" smtClean="0"/>
              <a:t> by restoring and returning to our indigeneity as imbued through </a:t>
            </a:r>
            <a:r>
              <a:rPr lang="en-NZ" cap="none" dirty="0" err="1" smtClean="0"/>
              <a:t>kawa</a:t>
            </a:r>
            <a:r>
              <a:rPr lang="en-NZ" cap="none" dirty="0" smtClean="0"/>
              <a:t> </a:t>
            </a:r>
            <a:r>
              <a:rPr lang="en-NZ" cap="none" dirty="0" err="1" smtClean="0"/>
              <a:t>oranga</a:t>
            </a:r>
            <a:r>
              <a:rPr lang="en-NZ" cap="none" dirty="0" smtClean="0"/>
              <a:t>. [We have] integral rites across the </a:t>
            </a:r>
            <a:r>
              <a:rPr lang="en-NZ" cap="none" dirty="0" err="1" smtClean="0"/>
              <a:t>lifecourse</a:t>
            </a:r>
            <a:r>
              <a:rPr lang="en-NZ" cap="none" dirty="0" smtClean="0"/>
              <a:t> continuum, and </a:t>
            </a:r>
            <a:r>
              <a:rPr lang="en-NZ" cap="none" dirty="0" err="1" smtClean="0"/>
              <a:t>te</a:t>
            </a:r>
            <a:r>
              <a:rPr lang="en-NZ" cap="none" dirty="0" smtClean="0"/>
              <a:t> reo me </a:t>
            </a:r>
            <a:r>
              <a:rPr lang="en-NZ" cap="none" dirty="0" err="1"/>
              <a:t>ō</a:t>
            </a:r>
            <a:r>
              <a:rPr lang="en-NZ" cap="none" dirty="0" err="1" smtClean="0"/>
              <a:t>̄na</a:t>
            </a:r>
            <a:r>
              <a:rPr lang="en-NZ" cap="none" dirty="0" smtClean="0"/>
              <a:t> </a:t>
            </a:r>
            <a:r>
              <a:rPr lang="en-NZ" cap="none" dirty="0" err="1" smtClean="0"/>
              <a:t>tikanga</a:t>
            </a:r>
            <a:r>
              <a:rPr lang="en-NZ" cap="none" dirty="0" smtClean="0"/>
              <a:t>, that </a:t>
            </a:r>
            <a:r>
              <a:rPr lang="en-NZ" cap="none" dirty="0" err="1" smtClean="0"/>
              <a:t>instill</a:t>
            </a:r>
            <a:r>
              <a:rPr lang="en-NZ" cap="none" dirty="0" smtClean="0"/>
              <a:t> deep connections to the natural and spiritual worlds. </a:t>
            </a:r>
            <a:r>
              <a:rPr lang="en-NZ" dirty="0"/>
              <a:t/>
            </a:r>
            <a:br>
              <a:rPr lang="en-NZ" dirty="0"/>
            </a:br>
            <a:endParaRPr lang="en-NZ" dirty="0"/>
          </a:p>
        </p:txBody>
      </p:sp>
      <p:sp>
        <p:nvSpPr>
          <p:cNvPr id="4" name="Text Placeholder 3"/>
          <p:cNvSpPr>
            <a:spLocks noGrp="1"/>
          </p:cNvSpPr>
          <p:nvPr>
            <p:ph type="body" sz="half" idx="2"/>
          </p:nvPr>
        </p:nvSpPr>
        <p:spPr>
          <a:xfrm>
            <a:off x="1024467" y="3629490"/>
            <a:ext cx="10151533" cy="679871"/>
          </a:xfrm>
        </p:spPr>
        <p:txBody>
          <a:bodyPr>
            <a:normAutofit/>
          </a:bodyPr>
          <a:lstStyle/>
          <a:p>
            <a:r>
              <a:rPr lang="en-NZ" sz="2400" dirty="0" smtClean="0"/>
              <a:t>Māori </a:t>
            </a:r>
            <a:r>
              <a:rPr lang="en-NZ" sz="2400" dirty="0"/>
              <a:t>organisation/service </a:t>
            </a:r>
            <a:r>
              <a:rPr lang="en-NZ" sz="2400" dirty="0" smtClean="0"/>
              <a:t>provider/group</a:t>
            </a:r>
            <a:endParaRPr lang="en-NZ" sz="2400" dirty="0"/>
          </a:p>
        </p:txBody>
      </p:sp>
    </p:spTree>
    <p:extLst>
      <p:ext uri="{BB962C8B-B14F-4D97-AF65-F5344CB8AC3E}">
        <p14:creationId xmlns:p14="http://schemas.microsoft.com/office/powerpoint/2010/main" val="2372187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53533"/>
            <a:ext cx="9804400" cy="2604495"/>
          </a:xfrm>
        </p:spPr>
        <p:txBody>
          <a:bodyPr/>
          <a:lstStyle/>
          <a:p>
            <a:r>
              <a:rPr lang="en-NZ" sz="3600" cap="none" dirty="0" smtClean="0"/>
              <a:t>Unless </a:t>
            </a:r>
            <a:r>
              <a:rPr lang="en-NZ" sz="3600" cap="none" dirty="0"/>
              <a:t>we shift our thinking, we won’t shift our practice. </a:t>
            </a:r>
            <a:r>
              <a:rPr lang="en-NZ" dirty="0"/>
              <a:t/>
            </a:r>
            <a:br>
              <a:rPr lang="en-NZ" dirty="0"/>
            </a:br>
            <a:r>
              <a:rPr lang="en-NZ" dirty="0"/>
              <a:t/>
            </a:r>
            <a:br>
              <a:rPr lang="en-NZ" dirty="0"/>
            </a:br>
            <a:endParaRPr lang="en-NZ" dirty="0"/>
          </a:p>
        </p:txBody>
      </p:sp>
      <p:sp>
        <p:nvSpPr>
          <p:cNvPr id="4" name="Text Placeholder 3"/>
          <p:cNvSpPr>
            <a:spLocks noGrp="1"/>
          </p:cNvSpPr>
          <p:nvPr>
            <p:ph type="body" sz="half" idx="2"/>
          </p:nvPr>
        </p:nvSpPr>
        <p:spPr>
          <a:xfrm>
            <a:off x="1371600" y="3159762"/>
            <a:ext cx="10151533" cy="679871"/>
          </a:xfrm>
        </p:spPr>
        <p:txBody>
          <a:bodyPr>
            <a:normAutofit/>
          </a:bodyPr>
          <a:lstStyle/>
          <a:p>
            <a:r>
              <a:rPr lang="en-NZ" sz="2800" dirty="0" smtClean="0"/>
              <a:t>Māori </a:t>
            </a:r>
            <a:r>
              <a:rPr lang="en-NZ" sz="2800" dirty="0"/>
              <a:t>service provider</a:t>
            </a:r>
          </a:p>
        </p:txBody>
      </p:sp>
    </p:spTree>
    <p:extLst>
      <p:ext uri="{BB962C8B-B14F-4D97-AF65-F5344CB8AC3E}">
        <p14:creationId xmlns:p14="http://schemas.microsoft.com/office/powerpoint/2010/main" val="87489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466" y="1268763"/>
            <a:ext cx="10151533" cy="2604495"/>
          </a:xfrm>
        </p:spPr>
        <p:txBody>
          <a:bodyPr>
            <a:normAutofit fontScale="90000"/>
          </a:bodyPr>
          <a:lstStyle/>
          <a:p>
            <a:r>
              <a:rPr lang="en-NZ" cap="none" dirty="0" smtClean="0"/>
              <a:t>In the midst of crisis, pain, trauma and trouble your eyes turn to possibility. You see past the diagnosis, the addiction, maybe the gang patch, their last criminal offence and the chaotic situation. You see the person and their </a:t>
            </a:r>
            <a:r>
              <a:rPr lang="en-NZ" cap="none" dirty="0" err="1" smtClean="0"/>
              <a:t>whānau</a:t>
            </a:r>
            <a:r>
              <a:rPr lang="en-NZ" cap="none" dirty="0" smtClean="0"/>
              <a:t>. You hold hope and see the sunshine for those who may not have the energy or will at that moment to see it for themselves. </a:t>
            </a:r>
            <a:endParaRPr lang="en-NZ" cap="none" dirty="0"/>
          </a:p>
        </p:txBody>
      </p:sp>
      <p:sp>
        <p:nvSpPr>
          <p:cNvPr id="4" name="Text Placeholder 3"/>
          <p:cNvSpPr>
            <a:spLocks noGrp="1"/>
          </p:cNvSpPr>
          <p:nvPr>
            <p:ph type="body" sz="half" idx="2"/>
          </p:nvPr>
        </p:nvSpPr>
        <p:spPr>
          <a:xfrm>
            <a:off x="1024467" y="4145600"/>
            <a:ext cx="10151533" cy="679871"/>
          </a:xfrm>
        </p:spPr>
        <p:txBody>
          <a:bodyPr>
            <a:normAutofit fontScale="92500"/>
          </a:bodyPr>
          <a:lstStyle/>
          <a:p>
            <a:r>
              <a:rPr lang="en-NZ" sz="2400" dirty="0" err="1" smtClean="0"/>
              <a:t>Kaimahi</a:t>
            </a:r>
            <a:r>
              <a:rPr lang="en-NZ" sz="2400" dirty="0" smtClean="0"/>
              <a:t> Māori </a:t>
            </a:r>
            <a:r>
              <a:rPr lang="en-NZ" sz="2400" dirty="0"/>
              <a:t>who is also </a:t>
            </a:r>
            <a:r>
              <a:rPr lang="en-NZ" sz="2400" dirty="0" err="1"/>
              <a:t>whanaunga</a:t>
            </a:r>
            <a:r>
              <a:rPr lang="en-NZ" sz="2400" dirty="0"/>
              <a:t> of someone with lived </a:t>
            </a:r>
            <a:r>
              <a:rPr lang="en-NZ" sz="2400" dirty="0" smtClean="0"/>
              <a:t>experience</a:t>
            </a:r>
            <a:r>
              <a:rPr lang="en-NZ" dirty="0"/>
              <a:t/>
            </a:r>
            <a:br>
              <a:rPr lang="en-NZ" dirty="0"/>
            </a:br>
            <a:endParaRPr lang="en-NZ" dirty="0"/>
          </a:p>
        </p:txBody>
      </p:sp>
      <p:sp>
        <p:nvSpPr>
          <p:cNvPr id="5" name="Title 1"/>
          <p:cNvSpPr txBox="1">
            <a:spLocks/>
          </p:cNvSpPr>
          <p:nvPr/>
        </p:nvSpPr>
        <p:spPr>
          <a:xfrm>
            <a:off x="857250" y="376125"/>
            <a:ext cx="10648949" cy="62029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r>
              <a:rPr lang="en-NZ" b="1" dirty="0" smtClean="0"/>
              <a:t>	</a:t>
            </a:r>
            <a:r>
              <a:rPr lang="en-NZ" sz="3600" b="1" dirty="0" err="1" smtClean="0"/>
              <a:t>Whānau</a:t>
            </a:r>
            <a:r>
              <a:rPr lang="en-NZ" sz="3600" b="1" dirty="0" smtClean="0"/>
              <a:t> </a:t>
            </a:r>
            <a:r>
              <a:rPr lang="en-NZ" sz="3600" b="1" dirty="0" err="1"/>
              <a:t>Ora</a:t>
            </a:r>
            <a:r>
              <a:rPr lang="en-NZ" sz="3600" b="1" dirty="0"/>
              <a:t>: Our Wellbeing Paradigm in </a:t>
            </a:r>
            <a:r>
              <a:rPr lang="en-NZ" sz="3600" b="1" dirty="0" smtClean="0"/>
              <a:t>Action</a:t>
            </a:r>
            <a:endParaRPr lang="en-NZ" sz="3600" b="1" dirty="0"/>
          </a:p>
        </p:txBody>
      </p:sp>
    </p:spTree>
    <p:extLst>
      <p:ext uri="{BB962C8B-B14F-4D97-AF65-F5344CB8AC3E}">
        <p14:creationId xmlns:p14="http://schemas.microsoft.com/office/powerpoint/2010/main" val="3539083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342" y="1725082"/>
            <a:ext cx="9966856" cy="2604495"/>
          </a:xfrm>
        </p:spPr>
        <p:txBody>
          <a:bodyPr>
            <a:normAutofit fontScale="90000"/>
          </a:bodyPr>
          <a:lstStyle/>
          <a:p>
            <a:r>
              <a:rPr lang="en-NZ" cap="none" dirty="0" smtClean="0"/>
              <a:t>The integration point across all of the services is the practice of a </a:t>
            </a:r>
            <a:r>
              <a:rPr lang="en-NZ" cap="none" dirty="0" err="1"/>
              <a:t>W</a:t>
            </a:r>
            <a:r>
              <a:rPr lang="en-NZ" cap="none" dirty="0" err="1" smtClean="0"/>
              <a:t>hānau</a:t>
            </a:r>
            <a:r>
              <a:rPr lang="en-NZ" cap="none" dirty="0" smtClean="0"/>
              <a:t> </a:t>
            </a:r>
            <a:r>
              <a:rPr lang="en-NZ" cap="none" dirty="0" err="1"/>
              <a:t>O</a:t>
            </a:r>
            <a:r>
              <a:rPr lang="en-NZ" cap="none" dirty="0" err="1" smtClean="0"/>
              <a:t>ra</a:t>
            </a:r>
            <a:r>
              <a:rPr lang="en-NZ" cap="none" dirty="0" smtClean="0"/>
              <a:t> model. The strength[s] of … [our] organisation … [are] the multiple range of services it offers, [having] a strong relationship and networks with its community, as well as being governed by three of the iwi of the area. This means that the referral point might be an individual but … [the] approach is to work with that individual and their </a:t>
            </a:r>
            <a:r>
              <a:rPr lang="en-NZ" cap="none" dirty="0" err="1" smtClean="0"/>
              <a:t>whānau</a:t>
            </a:r>
            <a:r>
              <a:rPr lang="en-NZ" cap="none" dirty="0" smtClean="0"/>
              <a:t>, utilising its many connection points (internally and externally). </a:t>
            </a:r>
            <a:endParaRPr lang="en-NZ" cap="none" dirty="0"/>
          </a:p>
        </p:txBody>
      </p:sp>
      <p:sp>
        <p:nvSpPr>
          <p:cNvPr id="4" name="Text Placeholder 3"/>
          <p:cNvSpPr>
            <a:spLocks noGrp="1"/>
          </p:cNvSpPr>
          <p:nvPr>
            <p:ph type="body" sz="half" idx="2"/>
          </p:nvPr>
        </p:nvSpPr>
        <p:spPr>
          <a:xfrm>
            <a:off x="1167342" y="5231449"/>
            <a:ext cx="10151533" cy="679871"/>
          </a:xfrm>
        </p:spPr>
        <p:txBody>
          <a:bodyPr/>
          <a:lstStyle/>
          <a:p>
            <a:r>
              <a:rPr lang="en-NZ" sz="2400" dirty="0" smtClean="0"/>
              <a:t>Māori </a:t>
            </a:r>
            <a:r>
              <a:rPr lang="en-NZ" sz="2400" dirty="0"/>
              <a:t>organisation/service </a:t>
            </a:r>
            <a:r>
              <a:rPr lang="en-NZ" sz="2400" dirty="0" smtClean="0"/>
              <a:t>provider/group</a:t>
            </a:r>
            <a:r>
              <a:rPr lang="en-NZ" dirty="0"/>
              <a:t/>
            </a:r>
            <a:br>
              <a:rPr lang="en-NZ" dirty="0"/>
            </a:br>
            <a:endParaRPr lang="en-NZ" dirty="0"/>
          </a:p>
        </p:txBody>
      </p:sp>
      <p:sp>
        <p:nvSpPr>
          <p:cNvPr id="5" name="Title 1"/>
          <p:cNvSpPr txBox="1">
            <a:spLocks/>
          </p:cNvSpPr>
          <p:nvPr/>
        </p:nvSpPr>
        <p:spPr>
          <a:xfrm>
            <a:off x="857250" y="376125"/>
            <a:ext cx="10648949" cy="62029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r>
              <a:rPr lang="en-NZ" b="1" dirty="0" smtClean="0"/>
              <a:t>	</a:t>
            </a:r>
            <a:r>
              <a:rPr lang="en-NZ" sz="3600" b="1" dirty="0" err="1" smtClean="0"/>
              <a:t>Whānau</a:t>
            </a:r>
            <a:r>
              <a:rPr lang="en-NZ" sz="3600" b="1" dirty="0" smtClean="0"/>
              <a:t> </a:t>
            </a:r>
            <a:r>
              <a:rPr lang="en-NZ" sz="3600" b="1" dirty="0" err="1"/>
              <a:t>Ora</a:t>
            </a:r>
            <a:r>
              <a:rPr lang="en-NZ" sz="3600" b="1" dirty="0"/>
              <a:t>: Our Wellbeing Paradigm in </a:t>
            </a:r>
            <a:r>
              <a:rPr lang="en-NZ" sz="3600" b="1" dirty="0" smtClean="0"/>
              <a:t>Action</a:t>
            </a:r>
            <a:endParaRPr lang="en-NZ" sz="3600" b="1" dirty="0"/>
          </a:p>
        </p:txBody>
      </p:sp>
    </p:spTree>
    <p:extLst>
      <p:ext uri="{BB962C8B-B14F-4D97-AF65-F5344CB8AC3E}">
        <p14:creationId xmlns:p14="http://schemas.microsoft.com/office/powerpoint/2010/main" val="3193350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cap="none" dirty="0" smtClean="0"/>
              <a:t>They’ve given me the right to be me. </a:t>
            </a:r>
            <a:r>
              <a:rPr lang="en-NZ" sz="4000" dirty="0"/>
              <a:t/>
            </a:r>
            <a:br>
              <a:rPr lang="en-NZ" sz="4000" dirty="0"/>
            </a:br>
            <a:endParaRPr lang="en-NZ" sz="4000" dirty="0"/>
          </a:p>
        </p:txBody>
      </p:sp>
      <p:sp>
        <p:nvSpPr>
          <p:cNvPr id="4" name="Text Placeholder 3"/>
          <p:cNvSpPr>
            <a:spLocks noGrp="1"/>
          </p:cNvSpPr>
          <p:nvPr>
            <p:ph type="body" sz="half" idx="2"/>
          </p:nvPr>
        </p:nvSpPr>
        <p:spPr>
          <a:xfrm>
            <a:off x="1024467" y="3502662"/>
            <a:ext cx="10151533" cy="679871"/>
          </a:xfrm>
        </p:spPr>
        <p:txBody>
          <a:bodyPr>
            <a:normAutofit/>
          </a:bodyPr>
          <a:lstStyle/>
          <a:p>
            <a:r>
              <a:rPr lang="en-NZ" sz="2400" dirty="0" smtClean="0"/>
              <a:t>Māori </a:t>
            </a:r>
            <a:r>
              <a:rPr lang="en-NZ" sz="2400" dirty="0"/>
              <a:t>representative of a </a:t>
            </a:r>
            <a:r>
              <a:rPr lang="en-NZ" sz="2400" dirty="0" smtClean="0"/>
              <a:t>collective</a:t>
            </a:r>
            <a:endParaRPr lang="en-NZ" sz="2400" dirty="0"/>
          </a:p>
        </p:txBody>
      </p:sp>
      <p:sp>
        <p:nvSpPr>
          <p:cNvPr id="5" name="Title 1"/>
          <p:cNvSpPr txBox="1">
            <a:spLocks/>
          </p:cNvSpPr>
          <p:nvPr/>
        </p:nvSpPr>
        <p:spPr>
          <a:xfrm>
            <a:off x="2895599" y="376125"/>
            <a:ext cx="8610600" cy="62029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r>
              <a:rPr lang="en-NZ" b="1" dirty="0" smtClean="0"/>
              <a:t>	</a:t>
            </a:r>
            <a:r>
              <a:rPr lang="en-NZ" sz="3800" b="1" dirty="0" smtClean="0"/>
              <a:t>Kaupapa </a:t>
            </a:r>
            <a:r>
              <a:rPr lang="en-NZ" sz="3800" b="1" dirty="0"/>
              <a:t>Māori Service Provision</a:t>
            </a:r>
          </a:p>
        </p:txBody>
      </p:sp>
    </p:spTree>
    <p:extLst>
      <p:ext uri="{BB962C8B-B14F-4D97-AF65-F5344CB8AC3E}">
        <p14:creationId xmlns:p14="http://schemas.microsoft.com/office/powerpoint/2010/main" val="3479906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467" y="1175894"/>
            <a:ext cx="10151533" cy="2604495"/>
          </a:xfrm>
        </p:spPr>
        <p:txBody>
          <a:bodyPr>
            <a:normAutofit fontScale="90000"/>
          </a:bodyPr>
          <a:lstStyle/>
          <a:p>
            <a:r>
              <a:rPr lang="en-NZ" cap="none" dirty="0" smtClean="0"/>
              <a:t>Addressing the cultural, environmental, socio-economic and historical factors that have impacted the mental wellbeing of Māori, through cultural paradigms such as </a:t>
            </a:r>
            <a:r>
              <a:rPr lang="en-NZ" cap="none" dirty="0" err="1" smtClean="0"/>
              <a:t>whakawhanaungatanga</a:t>
            </a:r>
            <a:r>
              <a:rPr lang="en-NZ" cap="none" dirty="0" smtClean="0"/>
              <a:t>, has been the domain of </a:t>
            </a:r>
            <a:r>
              <a:rPr lang="en-NZ" cap="none" dirty="0"/>
              <a:t>K</a:t>
            </a:r>
            <a:r>
              <a:rPr lang="en-NZ" cap="none" dirty="0" smtClean="0"/>
              <a:t>aupapa Māori mental health services for decades. </a:t>
            </a:r>
            <a:r>
              <a:rPr lang="en-NZ" dirty="0"/>
              <a:t/>
            </a:r>
            <a:br>
              <a:rPr lang="en-NZ" dirty="0"/>
            </a:br>
            <a:endParaRPr lang="en-NZ" dirty="0"/>
          </a:p>
        </p:txBody>
      </p:sp>
      <p:sp>
        <p:nvSpPr>
          <p:cNvPr id="4" name="Text Placeholder 3"/>
          <p:cNvSpPr>
            <a:spLocks noGrp="1"/>
          </p:cNvSpPr>
          <p:nvPr>
            <p:ph type="body" sz="half" idx="2"/>
          </p:nvPr>
        </p:nvSpPr>
        <p:spPr/>
        <p:txBody>
          <a:bodyPr>
            <a:normAutofit/>
          </a:bodyPr>
          <a:lstStyle/>
          <a:p>
            <a:r>
              <a:rPr lang="en-NZ" sz="2400" dirty="0" smtClean="0"/>
              <a:t>Māori </a:t>
            </a:r>
            <a:r>
              <a:rPr lang="en-NZ" sz="2400" dirty="0"/>
              <a:t>organisation/service </a:t>
            </a:r>
            <a:r>
              <a:rPr lang="en-NZ" sz="2400" dirty="0" smtClean="0"/>
              <a:t>provider/group</a:t>
            </a:r>
            <a:endParaRPr lang="en-NZ" sz="2400" dirty="0"/>
          </a:p>
        </p:txBody>
      </p:sp>
      <p:sp>
        <p:nvSpPr>
          <p:cNvPr id="5" name="Title 1"/>
          <p:cNvSpPr txBox="1">
            <a:spLocks/>
          </p:cNvSpPr>
          <p:nvPr/>
        </p:nvSpPr>
        <p:spPr>
          <a:xfrm>
            <a:off x="2895599" y="376125"/>
            <a:ext cx="8610600" cy="62029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r>
              <a:rPr lang="en-NZ" b="1" dirty="0" smtClean="0"/>
              <a:t>	</a:t>
            </a:r>
            <a:r>
              <a:rPr lang="en-NZ" sz="3800" b="1" dirty="0" smtClean="0"/>
              <a:t>Kaupapa </a:t>
            </a:r>
            <a:r>
              <a:rPr lang="en-NZ" sz="3800" b="1" dirty="0"/>
              <a:t>Māori Service Provision</a:t>
            </a:r>
          </a:p>
        </p:txBody>
      </p:sp>
    </p:spTree>
    <p:extLst>
      <p:ext uri="{BB962C8B-B14F-4D97-AF65-F5344CB8AC3E}">
        <p14:creationId xmlns:p14="http://schemas.microsoft.com/office/powerpoint/2010/main" val="214113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467" y="2014538"/>
            <a:ext cx="10151533" cy="2543640"/>
          </a:xfrm>
        </p:spPr>
        <p:txBody>
          <a:bodyPr>
            <a:normAutofit fontScale="90000"/>
          </a:bodyPr>
          <a:lstStyle/>
          <a:p>
            <a:r>
              <a:rPr lang="en-NZ" cap="none" dirty="0" smtClean="0"/>
              <a:t>[We are] one of the few remaining iwi providers of mental health and addiction services … the environment is becoming increasingly difficult to maintain a culturally lead, clinically sound and financially sustainable service … [it] has seen a growing number of national providers establish their services … as they leverage their economies of scale but this has not always lead to improved services for our </a:t>
            </a:r>
            <a:r>
              <a:rPr lang="en-NZ" cap="none" dirty="0" err="1" smtClean="0"/>
              <a:t>tāngata</a:t>
            </a:r>
            <a:r>
              <a:rPr lang="en-NZ" cap="none" dirty="0" smtClean="0"/>
              <a:t>. Iwi providers are slowly being squeezed out from supporting their own </a:t>
            </a:r>
            <a:r>
              <a:rPr lang="en-NZ" cap="none" dirty="0" err="1" smtClean="0"/>
              <a:t>whānau</a:t>
            </a:r>
            <a:r>
              <a:rPr lang="en-NZ" cap="none" dirty="0" smtClean="0"/>
              <a:t>, which is unacceptable. </a:t>
            </a:r>
            <a:br>
              <a:rPr lang="en-NZ" cap="none" dirty="0" smtClean="0"/>
            </a:br>
            <a:endParaRPr lang="en-NZ" cap="none" dirty="0"/>
          </a:p>
        </p:txBody>
      </p:sp>
      <p:sp>
        <p:nvSpPr>
          <p:cNvPr id="4" name="Text Placeholder 3"/>
          <p:cNvSpPr>
            <a:spLocks noGrp="1"/>
          </p:cNvSpPr>
          <p:nvPr>
            <p:ph type="body" sz="half" idx="2"/>
          </p:nvPr>
        </p:nvSpPr>
        <p:spPr>
          <a:xfrm>
            <a:off x="1024467" y="5288599"/>
            <a:ext cx="10151533" cy="679871"/>
          </a:xfrm>
        </p:spPr>
        <p:txBody>
          <a:bodyPr>
            <a:normAutofit/>
          </a:bodyPr>
          <a:lstStyle/>
          <a:p>
            <a:r>
              <a:rPr lang="en-NZ" sz="2400" dirty="0" smtClean="0"/>
              <a:t>Māori </a:t>
            </a:r>
            <a:r>
              <a:rPr lang="en-NZ" sz="2400" dirty="0"/>
              <a:t>organisation/ service </a:t>
            </a:r>
            <a:r>
              <a:rPr lang="en-NZ" sz="2400" dirty="0" smtClean="0"/>
              <a:t>provider/group</a:t>
            </a:r>
            <a:endParaRPr lang="en-NZ" sz="2400" dirty="0"/>
          </a:p>
        </p:txBody>
      </p:sp>
      <p:sp>
        <p:nvSpPr>
          <p:cNvPr id="5" name="Title 1"/>
          <p:cNvSpPr txBox="1">
            <a:spLocks/>
          </p:cNvSpPr>
          <p:nvPr/>
        </p:nvSpPr>
        <p:spPr>
          <a:xfrm>
            <a:off x="2895599" y="376125"/>
            <a:ext cx="8610600" cy="62029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r>
              <a:rPr lang="en-NZ" b="1" dirty="0" smtClean="0"/>
              <a:t>	</a:t>
            </a:r>
            <a:r>
              <a:rPr lang="en-NZ" sz="3800" b="1" dirty="0" smtClean="0"/>
              <a:t>Kaupapa </a:t>
            </a:r>
            <a:r>
              <a:rPr lang="en-NZ" sz="3800" b="1" dirty="0"/>
              <a:t>Māori Service Provision</a:t>
            </a:r>
          </a:p>
        </p:txBody>
      </p:sp>
    </p:spTree>
    <p:extLst>
      <p:ext uri="{BB962C8B-B14F-4D97-AF65-F5344CB8AC3E}">
        <p14:creationId xmlns:p14="http://schemas.microsoft.com/office/powerpoint/2010/main" val="122806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716" y="776614"/>
            <a:ext cx="10060384" cy="2984233"/>
          </a:xfrm>
        </p:spPr>
        <p:txBody>
          <a:bodyPr>
            <a:noAutofit/>
          </a:bodyPr>
          <a:lstStyle/>
          <a:p>
            <a:pPr>
              <a:lnSpc>
                <a:spcPct val="114000"/>
              </a:lnSpc>
            </a:pPr>
            <a:r>
              <a:rPr lang="en-NZ" sz="2800" cap="none" dirty="0" smtClean="0"/>
              <a:t>For those of us who are patients, hope is not a small thing. It is life and death. It is the difference between surviving and drowning. Between falling and rising. Hope is to our spirit as oxygen is to our bodies ... We need to be surrounded by those who see our strengths and what we can offer the world …</a:t>
            </a:r>
            <a:endParaRPr lang="en-NZ" sz="2800" cap="none" dirty="0"/>
          </a:p>
        </p:txBody>
      </p:sp>
      <p:sp>
        <p:nvSpPr>
          <p:cNvPr id="4" name="Text Placeholder 3"/>
          <p:cNvSpPr>
            <a:spLocks noGrp="1"/>
          </p:cNvSpPr>
          <p:nvPr>
            <p:ph type="body" sz="half" idx="2"/>
          </p:nvPr>
        </p:nvSpPr>
        <p:spPr>
          <a:xfrm>
            <a:off x="1071716" y="3997385"/>
            <a:ext cx="10151533" cy="679871"/>
          </a:xfrm>
        </p:spPr>
        <p:txBody>
          <a:bodyPr>
            <a:normAutofit/>
          </a:bodyPr>
          <a:lstStyle/>
          <a:p>
            <a:r>
              <a:rPr lang="en-NZ" sz="2000" dirty="0" smtClean="0"/>
              <a:t>Māori with lived experience</a:t>
            </a:r>
            <a:endParaRPr lang="en-NZ" sz="2000" dirty="0"/>
          </a:p>
        </p:txBody>
      </p:sp>
    </p:spTree>
    <p:extLst>
      <p:ext uri="{BB962C8B-B14F-4D97-AF65-F5344CB8AC3E}">
        <p14:creationId xmlns:p14="http://schemas.microsoft.com/office/powerpoint/2010/main" val="715795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628" y="1486229"/>
            <a:ext cx="10151533" cy="2604495"/>
          </a:xfrm>
        </p:spPr>
        <p:txBody>
          <a:bodyPr>
            <a:normAutofit fontScale="90000"/>
          </a:bodyPr>
          <a:lstStyle/>
          <a:p>
            <a:r>
              <a:rPr lang="en-NZ" cap="none" dirty="0" smtClean="0"/>
              <a:t>We would have a Rehab centre for AOD that was </a:t>
            </a:r>
            <a:r>
              <a:rPr lang="en-NZ" cap="none" dirty="0"/>
              <a:t>K</a:t>
            </a:r>
            <a:r>
              <a:rPr lang="en-NZ" cap="none" dirty="0" smtClean="0"/>
              <a:t>aupapa </a:t>
            </a:r>
            <a:r>
              <a:rPr lang="en-NZ" cap="none" dirty="0"/>
              <a:t>M</a:t>
            </a:r>
            <a:r>
              <a:rPr lang="en-NZ" cap="none" dirty="0" smtClean="0"/>
              <a:t>āori-based and </a:t>
            </a:r>
            <a:r>
              <a:rPr lang="en-NZ" cap="none" dirty="0" err="1" smtClean="0"/>
              <a:t>tikanga</a:t>
            </a:r>
            <a:r>
              <a:rPr lang="en-NZ" cap="none" dirty="0" smtClean="0"/>
              <a:t>-based. We would have </a:t>
            </a:r>
            <a:r>
              <a:rPr lang="en-NZ" cap="none" dirty="0"/>
              <a:t>K</a:t>
            </a:r>
            <a:r>
              <a:rPr lang="en-NZ" cap="none" dirty="0" smtClean="0"/>
              <a:t>aupapa </a:t>
            </a:r>
            <a:r>
              <a:rPr lang="en-NZ" cap="none" dirty="0"/>
              <a:t>M</a:t>
            </a:r>
            <a:r>
              <a:rPr lang="en-NZ" cap="none" dirty="0" smtClean="0"/>
              <a:t>āori and </a:t>
            </a:r>
            <a:r>
              <a:rPr lang="en-NZ" cap="none" dirty="0" err="1" smtClean="0"/>
              <a:t>tikanga</a:t>
            </a:r>
            <a:r>
              <a:rPr lang="en-NZ" cap="none" dirty="0" smtClean="0"/>
              <a:t>-based residential</a:t>
            </a:r>
            <a:br>
              <a:rPr lang="en-NZ" cap="none" dirty="0" smtClean="0"/>
            </a:br>
            <a:r>
              <a:rPr lang="en-NZ" cap="none" dirty="0" smtClean="0"/>
              <a:t>respite located in the bush. Because going away to Rehab is a barrier for some of our </a:t>
            </a:r>
            <a:r>
              <a:rPr lang="en-NZ" cap="none" dirty="0" err="1" smtClean="0"/>
              <a:t>whānau</a:t>
            </a:r>
            <a:r>
              <a:rPr lang="en-NZ" cap="none" dirty="0" smtClean="0"/>
              <a:t>. So in an ideal world they would not have to go away to [named city]or to the Salvation </a:t>
            </a:r>
            <a:r>
              <a:rPr lang="en-NZ" cap="none" dirty="0"/>
              <a:t>A</a:t>
            </a:r>
            <a:r>
              <a:rPr lang="en-NZ" cap="none" dirty="0" smtClean="0"/>
              <a:t>rmy service. </a:t>
            </a:r>
            <a:br>
              <a:rPr lang="en-NZ" cap="none" dirty="0" smtClean="0"/>
            </a:br>
            <a:endParaRPr lang="en-NZ" cap="none" dirty="0"/>
          </a:p>
        </p:txBody>
      </p:sp>
      <p:sp>
        <p:nvSpPr>
          <p:cNvPr id="4" name="Text Placeholder 3"/>
          <p:cNvSpPr>
            <a:spLocks noGrp="1"/>
          </p:cNvSpPr>
          <p:nvPr>
            <p:ph type="body" sz="half" idx="2"/>
          </p:nvPr>
        </p:nvSpPr>
        <p:spPr>
          <a:xfrm>
            <a:off x="1181628" y="4240596"/>
            <a:ext cx="10151533" cy="679871"/>
          </a:xfrm>
        </p:spPr>
        <p:txBody>
          <a:bodyPr>
            <a:normAutofit/>
          </a:bodyPr>
          <a:lstStyle/>
          <a:p>
            <a:r>
              <a:rPr lang="en-NZ" sz="2400" dirty="0" smtClean="0"/>
              <a:t>Participant </a:t>
            </a:r>
            <a:r>
              <a:rPr lang="en-NZ" sz="2400" dirty="0"/>
              <a:t>at </a:t>
            </a:r>
            <a:r>
              <a:rPr lang="en-NZ" sz="2400" dirty="0" smtClean="0"/>
              <a:t>Kaupapa Māori </a:t>
            </a:r>
            <a:r>
              <a:rPr lang="en-NZ" sz="2400" dirty="0"/>
              <a:t>service </a:t>
            </a:r>
            <a:r>
              <a:rPr lang="en-NZ" sz="2400" dirty="0" smtClean="0"/>
              <a:t>provider consultation hui</a:t>
            </a:r>
            <a:endParaRPr lang="en-NZ" sz="2400" dirty="0"/>
          </a:p>
        </p:txBody>
      </p:sp>
      <p:sp>
        <p:nvSpPr>
          <p:cNvPr id="7" name="Title 1"/>
          <p:cNvSpPr txBox="1">
            <a:spLocks/>
          </p:cNvSpPr>
          <p:nvPr/>
        </p:nvSpPr>
        <p:spPr>
          <a:xfrm>
            <a:off x="2895599" y="376125"/>
            <a:ext cx="8610600" cy="62029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r>
              <a:rPr lang="en-NZ" b="1" dirty="0" smtClean="0"/>
              <a:t>	</a:t>
            </a:r>
            <a:r>
              <a:rPr lang="en-NZ" sz="3800" b="1" dirty="0" smtClean="0"/>
              <a:t>Kaupapa </a:t>
            </a:r>
            <a:r>
              <a:rPr lang="en-NZ" sz="3800" b="1" dirty="0"/>
              <a:t>Māori Service </a:t>
            </a:r>
            <a:r>
              <a:rPr lang="en-NZ" sz="3800" b="1" dirty="0" smtClean="0"/>
              <a:t>Provision: ADDICTION</a:t>
            </a:r>
            <a:endParaRPr lang="en-NZ" sz="3800" b="1" dirty="0"/>
          </a:p>
        </p:txBody>
      </p:sp>
    </p:spTree>
    <p:extLst>
      <p:ext uri="{BB962C8B-B14F-4D97-AF65-F5344CB8AC3E}">
        <p14:creationId xmlns:p14="http://schemas.microsoft.com/office/powerpoint/2010/main" val="1412352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6478" y="296541"/>
            <a:ext cx="8610600" cy="1293028"/>
          </a:xfrm>
        </p:spPr>
        <p:txBody>
          <a:bodyPr/>
          <a:lstStyle/>
          <a:p>
            <a:r>
              <a:rPr lang="en-US" b="1" dirty="0" smtClean="0"/>
              <a:t>WE ARE DONE</a:t>
            </a:r>
            <a:endParaRPr lang="en-US" b="1" dirty="0"/>
          </a:p>
        </p:txBody>
      </p:sp>
      <p:sp>
        <p:nvSpPr>
          <p:cNvPr id="3" name="Content Placeholder 2"/>
          <p:cNvSpPr>
            <a:spLocks noGrp="1"/>
          </p:cNvSpPr>
          <p:nvPr>
            <p:ph idx="1"/>
          </p:nvPr>
        </p:nvSpPr>
        <p:spPr>
          <a:xfrm>
            <a:off x="557213" y="1790523"/>
            <a:ext cx="11159865" cy="4467402"/>
          </a:xfrm>
        </p:spPr>
        <p:txBody>
          <a:bodyPr>
            <a:normAutofit lnSpcReduction="10000"/>
          </a:bodyPr>
          <a:lstStyle/>
          <a:p>
            <a:r>
              <a:rPr lang="en-US" sz="3000" dirty="0" smtClean="0"/>
              <a:t>’The </a:t>
            </a:r>
            <a:r>
              <a:rPr lang="en-US" sz="3000" dirty="0"/>
              <a:t>system’ has failed our </a:t>
            </a:r>
            <a:r>
              <a:rPr lang="en-US" sz="3000" dirty="0" err="1"/>
              <a:t>whānau</a:t>
            </a:r>
            <a:r>
              <a:rPr lang="en-US" sz="3000" dirty="0"/>
              <a:t> – </a:t>
            </a:r>
            <a:r>
              <a:rPr lang="en-US" sz="3000" dirty="0" smtClean="0"/>
              <a:t>NO MORE</a:t>
            </a:r>
          </a:p>
          <a:p>
            <a:endParaRPr lang="en-US" sz="3000" dirty="0" smtClean="0"/>
          </a:p>
          <a:p>
            <a:r>
              <a:rPr lang="en-US" sz="3000" dirty="0" smtClean="0"/>
              <a:t>Shut </a:t>
            </a:r>
            <a:r>
              <a:rPr lang="en-US" sz="3000" dirty="0"/>
              <a:t>up, sit down, and </a:t>
            </a:r>
            <a:r>
              <a:rPr lang="en-US" sz="3000" dirty="0" smtClean="0"/>
              <a:t>listen</a:t>
            </a:r>
          </a:p>
          <a:p>
            <a:endParaRPr lang="en-US" sz="3000" dirty="0"/>
          </a:p>
          <a:p>
            <a:r>
              <a:rPr lang="en-NZ" sz="3000" b="1" dirty="0" smtClean="0"/>
              <a:t>“</a:t>
            </a:r>
            <a:r>
              <a:rPr lang="en-NZ" sz="3000" b="1" dirty="0"/>
              <a:t>We all wish everyone would shut up and listen to us, the ones who live it </a:t>
            </a:r>
            <a:r>
              <a:rPr lang="en-NZ" sz="3000" b="1" dirty="0" smtClean="0"/>
              <a:t>everyday.” </a:t>
            </a:r>
          </a:p>
          <a:p>
            <a:endParaRPr lang="en-US" sz="3000" dirty="0"/>
          </a:p>
          <a:p>
            <a:r>
              <a:rPr lang="en-US" sz="3000" dirty="0"/>
              <a:t>We know our communities best – including how to heal them</a:t>
            </a:r>
          </a:p>
          <a:p>
            <a:endParaRPr lang="en-US" sz="2400" dirty="0"/>
          </a:p>
          <a:p>
            <a:endParaRPr lang="en-US" sz="2400" dirty="0"/>
          </a:p>
        </p:txBody>
      </p:sp>
    </p:spTree>
    <p:extLst>
      <p:ext uri="{BB962C8B-B14F-4D97-AF65-F5344CB8AC3E}">
        <p14:creationId xmlns:p14="http://schemas.microsoft.com/office/powerpoint/2010/main" val="3686919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809" y="1695302"/>
            <a:ext cx="10151533" cy="2604495"/>
          </a:xfrm>
        </p:spPr>
        <p:txBody>
          <a:bodyPr>
            <a:normAutofit fontScale="90000"/>
          </a:bodyPr>
          <a:lstStyle/>
          <a:p>
            <a:r>
              <a:rPr lang="en-NZ" cap="none" dirty="0" smtClean="0"/>
              <a:t>Reducing suicide should not be a focus of specific services, but should be an outcome of wellbeing strategies in all services. Schools, all healthcare services</a:t>
            </a:r>
            <a:br>
              <a:rPr lang="en-NZ" cap="none" dirty="0" smtClean="0"/>
            </a:br>
            <a:r>
              <a:rPr lang="en-NZ" cap="none" dirty="0" smtClean="0"/>
              <a:t>including service for older people, community and inpatient services, rural and urban services, prisons [and] local authorities need to work together towards the same thing. The message should be about everyone’s life having worth. </a:t>
            </a:r>
            <a:endParaRPr lang="en-NZ" cap="none" dirty="0"/>
          </a:p>
        </p:txBody>
      </p:sp>
      <p:sp>
        <p:nvSpPr>
          <p:cNvPr id="4" name="Text Placeholder 3"/>
          <p:cNvSpPr>
            <a:spLocks noGrp="1"/>
          </p:cNvSpPr>
          <p:nvPr>
            <p:ph type="body" sz="half" idx="2"/>
          </p:nvPr>
        </p:nvSpPr>
        <p:spPr>
          <a:xfrm>
            <a:off x="1024466" y="5140317"/>
            <a:ext cx="10151533" cy="679871"/>
          </a:xfrm>
        </p:spPr>
        <p:txBody>
          <a:bodyPr>
            <a:normAutofit/>
          </a:bodyPr>
          <a:lstStyle/>
          <a:p>
            <a:r>
              <a:rPr lang="en-NZ" sz="2400" dirty="0"/>
              <a:t>(</a:t>
            </a:r>
            <a:r>
              <a:rPr lang="en-NZ" sz="2400" dirty="0" smtClean="0"/>
              <a:t>Māori organisation/service provider/group</a:t>
            </a:r>
            <a:r>
              <a:rPr lang="en-NZ" dirty="0"/>
              <a:t/>
            </a:r>
            <a:br>
              <a:rPr lang="en-NZ" dirty="0"/>
            </a:br>
            <a:endParaRPr lang="en-NZ" dirty="0"/>
          </a:p>
        </p:txBody>
      </p:sp>
      <p:sp>
        <p:nvSpPr>
          <p:cNvPr id="5" name="Title 1"/>
          <p:cNvSpPr txBox="1">
            <a:spLocks/>
          </p:cNvSpPr>
          <p:nvPr/>
        </p:nvSpPr>
        <p:spPr>
          <a:xfrm>
            <a:off x="2881312" y="353490"/>
            <a:ext cx="8610600" cy="921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r>
              <a:rPr lang="en-NZ" b="1" dirty="0" smtClean="0"/>
              <a:t>							</a:t>
            </a:r>
            <a:r>
              <a:rPr lang="en-NZ" sz="3600" b="1" dirty="0" smtClean="0"/>
              <a:t>SUICIDE</a:t>
            </a:r>
            <a:endParaRPr lang="en-NZ" sz="3600" b="1" dirty="0"/>
          </a:p>
        </p:txBody>
      </p:sp>
    </p:spTree>
    <p:extLst>
      <p:ext uri="{BB962C8B-B14F-4D97-AF65-F5344CB8AC3E}">
        <p14:creationId xmlns:p14="http://schemas.microsoft.com/office/powerpoint/2010/main" val="1501532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idx="1"/>
          </p:nvPr>
        </p:nvSpPr>
        <p:spPr>
          <a:xfrm>
            <a:off x="2171700" y="3383281"/>
            <a:ext cx="7913370" cy="560070"/>
          </a:xfrm>
        </p:spPr>
        <p:txBody>
          <a:bodyPr>
            <a:noAutofit/>
          </a:bodyPr>
          <a:lstStyle/>
          <a:p>
            <a:pPr marL="0" indent="0">
              <a:buNone/>
            </a:pPr>
            <a:r>
              <a:rPr lang="en-US" sz="3600" dirty="0" smtClean="0"/>
              <a:t>How will YOU </a:t>
            </a:r>
            <a:r>
              <a:rPr lang="en-US" sz="3600" dirty="0" err="1" smtClean="0"/>
              <a:t>honour</a:t>
            </a:r>
            <a:r>
              <a:rPr lang="en-US" sz="3600" dirty="0" smtClean="0"/>
              <a:t> these voices?</a:t>
            </a:r>
            <a:endParaRPr lang="en-US" sz="3600" dirty="0"/>
          </a:p>
        </p:txBody>
      </p:sp>
    </p:spTree>
    <p:extLst>
      <p:ext uri="{BB962C8B-B14F-4D97-AF65-F5344CB8AC3E}">
        <p14:creationId xmlns:p14="http://schemas.microsoft.com/office/powerpoint/2010/main" val="2546717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WHAKAPAPA</a:t>
            </a:r>
            <a:endParaRPr lang="en-NZ" b="1" dirty="0"/>
          </a:p>
        </p:txBody>
      </p:sp>
      <p:sp>
        <p:nvSpPr>
          <p:cNvPr id="3" name="Content Placeholder 2"/>
          <p:cNvSpPr>
            <a:spLocks noGrp="1"/>
          </p:cNvSpPr>
          <p:nvPr>
            <p:ph idx="1"/>
          </p:nvPr>
        </p:nvSpPr>
        <p:spPr>
          <a:xfrm>
            <a:off x="685800" y="1743741"/>
            <a:ext cx="10820400" cy="4614530"/>
          </a:xfrm>
        </p:spPr>
        <p:txBody>
          <a:bodyPr>
            <a:normAutofit fontScale="92500" lnSpcReduction="10000"/>
          </a:bodyPr>
          <a:lstStyle/>
          <a:p>
            <a:pPr>
              <a:lnSpc>
                <a:spcPct val="114000"/>
              </a:lnSpc>
            </a:pPr>
            <a:r>
              <a:rPr lang="en-NZ" sz="3000" dirty="0" smtClean="0"/>
              <a:t>What is </a:t>
            </a:r>
            <a:r>
              <a:rPr lang="en-NZ" sz="3000" i="1" dirty="0" err="1" smtClean="0"/>
              <a:t>Whakamanawa</a:t>
            </a:r>
            <a:r>
              <a:rPr lang="en-NZ" sz="3000" dirty="0" smtClean="0"/>
              <a:t>?</a:t>
            </a:r>
          </a:p>
          <a:p>
            <a:pPr>
              <a:lnSpc>
                <a:spcPct val="114000"/>
              </a:lnSpc>
            </a:pPr>
            <a:endParaRPr lang="en-NZ" sz="3000" dirty="0" smtClean="0"/>
          </a:p>
          <a:p>
            <a:pPr>
              <a:lnSpc>
                <a:spcPct val="114000"/>
              </a:lnSpc>
            </a:pPr>
            <a:endParaRPr lang="en-NZ" sz="3000" i="1" dirty="0"/>
          </a:p>
          <a:p>
            <a:pPr>
              <a:lnSpc>
                <a:spcPct val="114000"/>
              </a:lnSpc>
            </a:pPr>
            <a:endParaRPr lang="en-NZ" sz="3000" i="1" dirty="0" smtClean="0"/>
          </a:p>
          <a:p>
            <a:pPr>
              <a:lnSpc>
                <a:spcPct val="114000"/>
              </a:lnSpc>
            </a:pPr>
            <a:endParaRPr lang="en-NZ" sz="3000" i="1" dirty="0" smtClean="0"/>
          </a:p>
          <a:p>
            <a:pPr>
              <a:lnSpc>
                <a:spcPct val="114000"/>
              </a:lnSpc>
            </a:pPr>
            <a:r>
              <a:rPr lang="en-NZ" sz="3000" dirty="0" smtClean="0"/>
              <a:t>How did </a:t>
            </a:r>
            <a:r>
              <a:rPr lang="en-NZ" sz="3000" i="1" dirty="0" err="1"/>
              <a:t>Whakamanawa</a:t>
            </a:r>
            <a:r>
              <a:rPr lang="en-NZ" sz="3000" dirty="0"/>
              <a:t> </a:t>
            </a:r>
            <a:r>
              <a:rPr lang="en-NZ" sz="3000" dirty="0" smtClean="0"/>
              <a:t>come about?</a:t>
            </a:r>
            <a:endParaRPr lang="en-NZ" sz="3000" dirty="0"/>
          </a:p>
          <a:p>
            <a:pPr>
              <a:lnSpc>
                <a:spcPct val="114000"/>
              </a:lnSpc>
            </a:pPr>
            <a:r>
              <a:rPr lang="en-NZ" sz="3000" dirty="0" smtClean="0"/>
              <a:t>What were our roles in its development, and in the Inquiry?</a:t>
            </a:r>
          </a:p>
          <a:p>
            <a:pPr>
              <a:lnSpc>
                <a:spcPct val="114000"/>
              </a:lnSpc>
            </a:pPr>
            <a:r>
              <a:rPr lang="en-NZ" sz="3000" dirty="0" smtClean="0"/>
              <a:t>Where is it now?</a:t>
            </a:r>
            <a:endParaRPr lang="en-NZ" sz="3000" dirty="0"/>
          </a:p>
          <a:p>
            <a:pPr>
              <a:lnSpc>
                <a:spcPct val="114000"/>
              </a:lnSpc>
            </a:pPr>
            <a:endParaRPr lang="en-NZ" sz="2800" dirty="0"/>
          </a:p>
        </p:txBody>
      </p:sp>
      <p:sp>
        <p:nvSpPr>
          <p:cNvPr id="4" name="Rectangle 3"/>
          <p:cNvSpPr/>
          <p:nvPr/>
        </p:nvSpPr>
        <p:spPr>
          <a:xfrm>
            <a:off x="949841" y="2457847"/>
            <a:ext cx="10292318" cy="1916935"/>
          </a:xfrm>
          <a:prstGeom prst="rect">
            <a:avLst/>
          </a:prstGeom>
          <a:solidFill>
            <a:schemeClr val="accent5">
              <a:lumMod val="60000"/>
              <a:lumOff val="40000"/>
            </a:schemeClr>
          </a:solidFill>
        </p:spPr>
        <p:txBody>
          <a:bodyPr wrap="square">
            <a:spAutoFit/>
          </a:bodyPr>
          <a:lstStyle/>
          <a:p>
            <a:pPr>
              <a:lnSpc>
                <a:spcPct val="114000"/>
              </a:lnSpc>
            </a:pPr>
            <a:r>
              <a:rPr lang="en-NZ" sz="2600" b="1" dirty="0">
                <a:solidFill>
                  <a:schemeClr val="bg1"/>
                </a:solidFill>
              </a:rPr>
              <a:t>“Honouring the collective voice of Māori with lived experience, </a:t>
            </a:r>
            <a:r>
              <a:rPr lang="en-NZ" sz="2600" b="1" dirty="0" err="1">
                <a:solidFill>
                  <a:schemeClr val="bg1"/>
                </a:solidFill>
              </a:rPr>
              <a:t>whanaunga</a:t>
            </a:r>
            <a:r>
              <a:rPr lang="en-NZ" sz="2600" b="1" dirty="0">
                <a:solidFill>
                  <a:schemeClr val="bg1"/>
                </a:solidFill>
              </a:rPr>
              <a:t> of those with lived experience, </a:t>
            </a:r>
            <a:r>
              <a:rPr lang="en-NZ" sz="2600" b="1" dirty="0" err="1">
                <a:solidFill>
                  <a:schemeClr val="bg1"/>
                </a:solidFill>
              </a:rPr>
              <a:t>whānau</a:t>
            </a:r>
            <a:r>
              <a:rPr lang="en-NZ" sz="2600" b="1" dirty="0">
                <a:solidFill>
                  <a:schemeClr val="bg1"/>
                </a:solidFill>
              </a:rPr>
              <a:t> bereaved by suicide, and </a:t>
            </a:r>
            <a:r>
              <a:rPr lang="en-NZ" sz="2600" b="1" dirty="0" err="1">
                <a:solidFill>
                  <a:schemeClr val="bg1"/>
                </a:solidFill>
              </a:rPr>
              <a:t>kaimahi</a:t>
            </a:r>
            <a:r>
              <a:rPr lang="en-NZ" sz="2600" b="1" dirty="0">
                <a:solidFill>
                  <a:schemeClr val="bg1"/>
                </a:solidFill>
              </a:rPr>
              <a:t> Māori working in the mental health, addiction and suicide prevention sectors.” </a:t>
            </a:r>
            <a:r>
              <a:rPr lang="en-NZ" sz="2600" dirty="0" smtClean="0">
                <a:solidFill>
                  <a:schemeClr val="bg1"/>
                </a:solidFill>
              </a:rPr>
              <a:t>p.10</a:t>
            </a:r>
            <a:endParaRPr lang="en-NZ" sz="2600" dirty="0">
              <a:solidFill>
                <a:schemeClr val="bg1"/>
              </a:solidFill>
            </a:endParaRPr>
          </a:p>
        </p:txBody>
      </p:sp>
    </p:spTree>
    <p:extLst>
      <p:ext uri="{BB962C8B-B14F-4D97-AF65-F5344CB8AC3E}">
        <p14:creationId xmlns:p14="http://schemas.microsoft.com/office/powerpoint/2010/main" val="626657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159" y="2366568"/>
            <a:ext cx="11260183" cy="2014078"/>
          </a:xfrm>
          <a:prstGeom prst="rect">
            <a:avLst/>
          </a:prstGeom>
        </p:spPr>
        <p:txBody>
          <a:bodyPr wrap="square">
            <a:spAutoFit/>
          </a:bodyPr>
          <a:lstStyle/>
          <a:p>
            <a:pPr algn="ctr">
              <a:lnSpc>
                <a:spcPct val="114000"/>
              </a:lnSpc>
            </a:pPr>
            <a:r>
              <a:rPr lang="en-US" sz="2800" dirty="0"/>
              <a:t>Ten thousand nine hundred and fifty ways to say enough, and yet we always find </a:t>
            </a:r>
            <a:r>
              <a:rPr lang="en-US" sz="2800" dirty="0" smtClean="0"/>
              <a:t>more</a:t>
            </a:r>
            <a:r>
              <a:rPr lang="en-US" sz="2800" dirty="0"/>
              <a:t> </a:t>
            </a:r>
            <a:r>
              <a:rPr lang="en-US" sz="2800" dirty="0" smtClean="0"/>
              <a:t>…</a:t>
            </a:r>
          </a:p>
          <a:p>
            <a:pPr algn="ctr">
              <a:lnSpc>
                <a:spcPct val="114000"/>
              </a:lnSpc>
            </a:pPr>
            <a:endParaRPr lang="en-US" sz="2800" dirty="0"/>
          </a:p>
          <a:p>
            <a:pPr algn="ctr">
              <a:lnSpc>
                <a:spcPct val="114000"/>
              </a:lnSpc>
            </a:pPr>
            <a:r>
              <a:rPr lang="en-US" sz="2800" dirty="0"/>
              <a:t>Then. We speak.</a:t>
            </a:r>
          </a:p>
        </p:txBody>
      </p:sp>
    </p:spTree>
    <p:extLst>
      <p:ext uri="{BB962C8B-B14F-4D97-AF65-F5344CB8AC3E}">
        <p14:creationId xmlns:p14="http://schemas.microsoft.com/office/powerpoint/2010/main" val="3436863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599" y="376125"/>
            <a:ext cx="8610600" cy="1293028"/>
          </a:xfrm>
        </p:spPr>
        <p:txBody>
          <a:bodyPr/>
          <a:lstStyle/>
          <a:p>
            <a:r>
              <a:rPr lang="en-NZ" b="1" dirty="0" smtClean="0"/>
              <a:t>HONOURING MĀORI VOICE</a:t>
            </a:r>
            <a:endParaRPr lang="en-NZ" b="1" dirty="0"/>
          </a:p>
        </p:txBody>
      </p:sp>
      <p:sp>
        <p:nvSpPr>
          <p:cNvPr id="3" name="Content Placeholder 2"/>
          <p:cNvSpPr>
            <a:spLocks noGrp="1"/>
          </p:cNvSpPr>
          <p:nvPr>
            <p:ph idx="1"/>
          </p:nvPr>
        </p:nvSpPr>
        <p:spPr>
          <a:xfrm>
            <a:off x="1539763" y="1917659"/>
            <a:ext cx="9119886" cy="1909607"/>
          </a:xfrm>
        </p:spPr>
        <p:txBody>
          <a:bodyPr>
            <a:normAutofit fontScale="92500" lnSpcReduction="10000"/>
          </a:bodyPr>
          <a:lstStyle/>
          <a:p>
            <a:r>
              <a:rPr lang="en-NZ" sz="3000" dirty="0" smtClean="0"/>
              <a:t>Meetings </a:t>
            </a:r>
            <a:r>
              <a:rPr lang="en-NZ" sz="3000" dirty="0"/>
              <a:t>notes from 119 consultation hui</a:t>
            </a:r>
          </a:p>
          <a:p>
            <a:r>
              <a:rPr lang="en-NZ" sz="3000" dirty="0"/>
              <a:t>96 written submissions</a:t>
            </a:r>
          </a:p>
          <a:p>
            <a:r>
              <a:rPr lang="en-NZ" sz="3000" dirty="0"/>
              <a:t>74 online submissions</a:t>
            </a:r>
          </a:p>
          <a:p>
            <a:r>
              <a:rPr lang="en-NZ" sz="3000" dirty="0"/>
              <a:t>3 phone calls made to the Inquiry 0800 </a:t>
            </a:r>
            <a:r>
              <a:rPr lang="en-NZ" sz="3000" dirty="0" smtClean="0"/>
              <a:t>number</a:t>
            </a:r>
          </a:p>
          <a:p>
            <a:endParaRPr lang="en-NZ" dirty="0"/>
          </a:p>
          <a:p>
            <a:endParaRPr lang="en-NZ" dirty="0"/>
          </a:p>
        </p:txBody>
      </p:sp>
      <p:sp>
        <p:nvSpPr>
          <p:cNvPr id="6" name="Rectangle 5"/>
          <p:cNvSpPr/>
          <p:nvPr/>
        </p:nvSpPr>
        <p:spPr>
          <a:xfrm>
            <a:off x="881697" y="4426500"/>
            <a:ext cx="10428600" cy="1460785"/>
          </a:xfrm>
          <a:prstGeom prst="rect">
            <a:avLst/>
          </a:prstGeom>
          <a:solidFill>
            <a:schemeClr val="accent5">
              <a:lumMod val="60000"/>
              <a:lumOff val="40000"/>
            </a:schemeClr>
          </a:solidFill>
        </p:spPr>
        <p:txBody>
          <a:bodyPr wrap="square">
            <a:spAutoFit/>
          </a:bodyPr>
          <a:lstStyle/>
          <a:p>
            <a:pPr>
              <a:lnSpc>
                <a:spcPct val="114000"/>
              </a:lnSpc>
            </a:pPr>
            <a:r>
              <a:rPr lang="en-NZ" sz="2600" b="1" dirty="0">
                <a:solidFill>
                  <a:schemeClr val="bg1"/>
                </a:solidFill>
              </a:rPr>
              <a:t>“Every one of these submissions from Māori was collated, read, carefully considered and robustly analysed by the </a:t>
            </a:r>
            <a:r>
              <a:rPr lang="en-NZ" sz="2600" b="1" dirty="0" smtClean="0">
                <a:solidFill>
                  <a:schemeClr val="bg1"/>
                </a:solidFill>
              </a:rPr>
              <a:t>researchers ...” </a:t>
            </a:r>
            <a:r>
              <a:rPr lang="en-NZ" sz="2600" dirty="0" smtClean="0">
                <a:solidFill>
                  <a:schemeClr val="bg1"/>
                </a:solidFill>
              </a:rPr>
              <a:t>p.11</a:t>
            </a:r>
            <a:endParaRPr lang="en-NZ" sz="2600" dirty="0">
              <a:solidFill>
                <a:schemeClr val="bg1"/>
              </a:solidFill>
            </a:endParaRPr>
          </a:p>
        </p:txBody>
      </p:sp>
    </p:spTree>
    <p:extLst>
      <p:ext uri="{BB962C8B-B14F-4D97-AF65-F5344CB8AC3E}">
        <p14:creationId xmlns:p14="http://schemas.microsoft.com/office/powerpoint/2010/main" val="1337884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32705"/>
            <a:ext cx="8706464" cy="1293028"/>
          </a:xfrm>
        </p:spPr>
        <p:txBody>
          <a:bodyPr/>
          <a:lstStyle/>
          <a:p>
            <a:r>
              <a:rPr lang="en-NZ" b="1" i="1" dirty="0" smtClean="0"/>
              <a:t>WHAKAMANAWA</a:t>
            </a:r>
            <a:r>
              <a:rPr lang="en-NZ" b="1" dirty="0" smtClean="0"/>
              <a:t> OVERVIEW</a:t>
            </a:r>
            <a:endParaRPr lang="en-NZ" b="1" dirty="0"/>
          </a:p>
        </p:txBody>
      </p:sp>
      <p:sp>
        <p:nvSpPr>
          <p:cNvPr id="3" name="Content Placeholder 2"/>
          <p:cNvSpPr>
            <a:spLocks noGrp="1"/>
          </p:cNvSpPr>
          <p:nvPr>
            <p:ph idx="1"/>
          </p:nvPr>
        </p:nvSpPr>
        <p:spPr>
          <a:xfrm>
            <a:off x="3460955" y="1725733"/>
            <a:ext cx="8141109" cy="2998839"/>
          </a:xfrm>
        </p:spPr>
        <p:txBody>
          <a:bodyPr>
            <a:noAutofit/>
          </a:bodyPr>
          <a:lstStyle/>
          <a:p>
            <a:pPr>
              <a:lnSpc>
                <a:spcPct val="114000"/>
              </a:lnSpc>
            </a:pPr>
            <a:r>
              <a:rPr lang="en-NZ" sz="2800" dirty="0" smtClean="0"/>
              <a:t>207 pages </a:t>
            </a:r>
            <a:r>
              <a:rPr lang="en-NZ" sz="2800" dirty="0"/>
              <a:t>documenting </a:t>
            </a:r>
            <a:r>
              <a:rPr lang="en-NZ" sz="2800" dirty="0" smtClean="0"/>
              <a:t>all Māori written</a:t>
            </a:r>
            <a:r>
              <a:rPr lang="en-NZ" sz="2800" dirty="0"/>
              <a:t>, oral, online and phone submissions to the </a:t>
            </a:r>
            <a:r>
              <a:rPr lang="en-NZ" sz="2800" dirty="0" smtClean="0"/>
              <a:t>Inquiry - intentionally comprehensive</a:t>
            </a:r>
            <a:endParaRPr lang="en-NZ" sz="2800" dirty="0"/>
          </a:p>
          <a:p>
            <a:pPr>
              <a:lnSpc>
                <a:spcPct val="114000"/>
              </a:lnSpc>
            </a:pPr>
            <a:r>
              <a:rPr lang="en-NZ" sz="2800" dirty="0" smtClean="0"/>
              <a:t>Purpose: </a:t>
            </a:r>
            <a:r>
              <a:rPr lang="en-NZ" sz="2800" dirty="0"/>
              <a:t>to provide a record of that voice, so that </a:t>
            </a:r>
            <a:r>
              <a:rPr lang="en-NZ" sz="2800" dirty="0" smtClean="0"/>
              <a:t>YOU can take it forward</a:t>
            </a:r>
          </a:p>
        </p:txBody>
      </p:sp>
      <p:pic>
        <p:nvPicPr>
          <p:cNvPr id="4" name="Picture 3"/>
          <p:cNvPicPr>
            <a:picLocks noChangeAspect="1"/>
          </p:cNvPicPr>
          <p:nvPr/>
        </p:nvPicPr>
        <p:blipFill>
          <a:blip r:embed="rId3"/>
          <a:stretch>
            <a:fillRect/>
          </a:stretch>
        </p:blipFill>
        <p:spPr>
          <a:xfrm>
            <a:off x="608576" y="1038611"/>
            <a:ext cx="2509375" cy="3545682"/>
          </a:xfrm>
          <a:prstGeom prst="rect">
            <a:avLst/>
          </a:prstGeom>
        </p:spPr>
      </p:pic>
      <p:sp>
        <p:nvSpPr>
          <p:cNvPr id="5" name="Rectangle 4"/>
          <p:cNvSpPr/>
          <p:nvPr/>
        </p:nvSpPr>
        <p:spPr>
          <a:xfrm>
            <a:off x="608576" y="4975033"/>
            <a:ext cx="10993488" cy="1460785"/>
          </a:xfrm>
          <a:prstGeom prst="rect">
            <a:avLst/>
          </a:prstGeom>
          <a:solidFill>
            <a:schemeClr val="accent5">
              <a:lumMod val="60000"/>
              <a:lumOff val="40000"/>
            </a:schemeClr>
          </a:solidFill>
        </p:spPr>
        <p:txBody>
          <a:bodyPr wrap="square">
            <a:spAutoFit/>
          </a:bodyPr>
          <a:lstStyle/>
          <a:p>
            <a:pPr>
              <a:lnSpc>
                <a:spcPct val="114000"/>
              </a:lnSpc>
            </a:pPr>
            <a:r>
              <a:rPr lang="en-NZ" sz="2600" b="1" dirty="0" smtClean="0">
                <a:solidFill>
                  <a:schemeClr val="bg1"/>
                </a:solidFill>
              </a:rPr>
              <a:t>“Our </a:t>
            </a:r>
            <a:r>
              <a:rPr lang="en-NZ" sz="2600" b="1" dirty="0">
                <a:solidFill>
                  <a:schemeClr val="bg1"/>
                </a:solidFill>
              </a:rPr>
              <a:t>people – the </a:t>
            </a:r>
            <a:r>
              <a:rPr lang="en-NZ" sz="2600" b="1" dirty="0" err="1">
                <a:solidFill>
                  <a:schemeClr val="bg1"/>
                </a:solidFill>
              </a:rPr>
              <a:t>Tāngata</a:t>
            </a:r>
            <a:r>
              <a:rPr lang="en-NZ" sz="2600" b="1" dirty="0">
                <a:solidFill>
                  <a:schemeClr val="bg1"/>
                </a:solidFill>
              </a:rPr>
              <a:t> Whenua of Aotearoa – have </a:t>
            </a:r>
            <a:r>
              <a:rPr lang="en-NZ" sz="2600" b="1" dirty="0" smtClean="0">
                <a:solidFill>
                  <a:schemeClr val="bg1"/>
                </a:solidFill>
              </a:rPr>
              <a:t>spoken ... </a:t>
            </a:r>
            <a:r>
              <a:rPr lang="en-NZ" sz="2600" b="1" dirty="0">
                <a:solidFill>
                  <a:schemeClr val="bg1"/>
                </a:solidFill>
              </a:rPr>
              <a:t>our words – our collaborative voice – are strong, painful, honest and unequivocally clear</a:t>
            </a:r>
            <a:r>
              <a:rPr lang="en-NZ" sz="2600" b="1" dirty="0" smtClean="0">
                <a:solidFill>
                  <a:schemeClr val="bg1"/>
                </a:solidFill>
              </a:rPr>
              <a:t>.” </a:t>
            </a:r>
            <a:r>
              <a:rPr lang="en-NZ" sz="2600" dirty="0" smtClean="0">
                <a:solidFill>
                  <a:schemeClr val="bg1"/>
                </a:solidFill>
              </a:rPr>
              <a:t>p.3</a:t>
            </a:r>
            <a:endParaRPr lang="en-NZ" sz="2600" dirty="0">
              <a:solidFill>
                <a:schemeClr val="bg1"/>
              </a:solidFill>
            </a:endParaRPr>
          </a:p>
        </p:txBody>
      </p:sp>
    </p:spTree>
    <p:extLst>
      <p:ext uri="{BB962C8B-B14F-4D97-AF65-F5344CB8AC3E}">
        <p14:creationId xmlns:p14="http://schemas.microsoft.com/office/powerpoint/2010/main" val="2669360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26103" y="831764"/>
            <a:ext cx="5137670" cy="29959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buFontTx/>
              <a:buNone/>
              <a:defRPr/>
            </a:pPr>
            <a:r>
              <a:rPr lang="en-US" sz="2300" b="1" dirty="0" smtClean="0"/>
              <a:t>PART TWO: Challenges Faced</a:t>
            </a:r>
          </a:p>
          <a:p>
            <a:pPr marL="0" indent="0">
              <a:lnSpc>
                <a:spcPct val="100000"/>
              </a:lnSpc>
              <a:spcBef>
                <a:spcPts val="0"/>
              </a:spcBef>
              <a:buFontTx/>
              <a:buNone/>
              <a:defRPr/>
            </a:pPr>
            <a:endParaRPr lang="en-US" sz="2300" b="1" dirty="0" smtClean="0"/>
          </a:p>
          <a:p>
            <a:pPr marL="514350" indent="-514350">
              <a:lnSpc>
                <a:spcPct val="100000"/>
              </a:lnSpc>
              <a:spcBef>
                <a:spcPts val="0"/>
              </a:spcBef>
              <a:spcAft>
                <a:spcPts val="100"/>
              </a:spcAft>
              <a:buFont typeface="+mj-lt"/>
              <a:buAutoNum type="arabicPeriod" startAt="12"/>
              <a:defRPr/>
            </a:pPr>
            <a:r>
              <a:rPr lang="en-US" sz="2300" dirty="0" err="1" smtClean="0"/>
              <a:t>Colonisation</a:t>
            </a:r>
            <a:endParaRPr lang="en-US" sz="2300" dirty="0" smtClean="0"/>
          </a:p>
          <a:p>
            <a:pPr marL="514350" indent="-514350">
              <a:lnSpc>
                <a:spcPct val="100000"/>
              </a:lnSpc>
              <a:spcBef>
                <a:spcPts val="0"/>
              </a:spcBef>
              <a:spcAft>
                <a:spcPts val="100"/>
              </a:spcAft>
              <a:buFont typeface="+mj-lt"/>
              <a:buAutoNum type="arabicPeriod" startAt="12"/>
              <a:defRPr/>
            </a:pPr>
            <a:r>
              <a:rPr lang="en-US" sz="2300" dirty="0" smtClean="0"/>
              <a:t>Multiple </a:t>
            </a:r>
            <a:r>
              <a:rPr lang="en-US" sz="2300" dirty="0" err="1" smtClean="0"/>
              <a:t>Marginalisations</a:t>
            </a:r>
            <a:endParaRPr lang="en-US" sz="2300" dirty="0" smtClean="0"/>
          </a:p>
          <a:p>
            <a:pPr marL="514350" indent="-514350">
              <a:lnSpc>
                <a:spcPct val="100000"/>
              </a:lnSpc>
              <a:spcBef>
                <a:spcPts val="0"/>
              </a:spcBef>
              <a:spcAft>
                <a:spcPts val="100"/>
              </a:spcAft>
              <a:buFont typeface="+mj-lt"/>
              <a:buAutoNum type="arabicPeriod" startAt="12"/>
              <a:defRPr/>
            </a:pPr>
            <a:r>
              <a:rPr lang="en-US" sz="2300" dirty="0" smtClean="0"/>
              <a:t>Our Service Realities: Access</a:t>
            </a:r>
          </a:p>
          <a:p>
            <a:pPr marL="514350" indent="-514350">
              <a:lnSpc>
                <a:spcPct val="100000"/>
              </a:lnSpc>
              <a:spcBef>
                <a:spcPts val="0"/>
              </a:spcBef>
              <a:spcAft>
                <a:spcPts val="100"/>
              </a:spcAft>
              <a:buFont typeface="+mj-lt"/>
              <a:buAutoNum type="arabicPeriod" startAt="12"/>
              <a:defRPr/>
            </a:pPr>
            <a:r>
              <a:rPr lang="en-US" sz="2300" dirty="0" smtClean="0"/>
              <a:t>Our Service Experiences</a:t>
            </a:r>
          </a:p>
          <a:p>
            <a:pPr marL="514350" indent="-514350">
              <a:lnSpc>
                <a:spcPct val="100000"/>
              </a:lnSpc>
              <a:spcBef>
                <a:spcPts val="0"/>
              </a:spcBef>
              <a:spcAft>
                <a:spcPts val="100"/>
              </a:spcAft>
              <a:buFont typeface="+mj-lt"/>
              <a:buAutoNum type="arabicPeriod" startAt="12"/>
              <a:defRPr/>
            </a:pPr>
            <a:r>
              <a:rPr lang="en-US" sz="2300" dirty="0" smtClean="0"/>
              <a:t>Kaupapa Māori Service Realities</a:t>
            </a:r>
          </a:p>
          <a:p>
            <a:pPr marL="0" indent="0">
              <a:lnSpc>
                <a:spcPct val="100000"/>
              </a:lnSpc>
              <a:spcBef>
                <a:spcPts val="0"/>
              </a:spcBef>
              <a:buFontTx/>
              <a:buNone/>
              <a:defRPr/>
            </a:pPr>
            <a:endParaRPr lang="en-US" dirty="0" smtClean="0"/>
          </a:p>
          <a:p>
            <a:pPr marL="0" indent="0">
              <a:lnSpc>
                <a:spcPct val="100000"/>
              </a:lnSpc>
              <a:spcBef>
                <a:spcPts val="0"/>
              </a:spcBef>
              <a:buFontTx/>
              <a:buNone/>
              <a:defRPr/>
            </a:pPr>
            <a:endParaRPr lang="en-US" dirty="0" smtClean="0"/>
          </a:p>
          <a:p>
            <a:pPr marL="0" indent="0">
              <a:lnSpc>
                <a:spcPct val="100000"/>
              </a:lnSpc>
              <a:spcBef>
                <a:spcPts val="0"/>
              </a:spcBef>
              <a:buFontTx/>
              <a:buNone/>
              <a:defRPr/>
            </a:pPr>
            <a:endParaRPr lang="en-US" dirty="0" smtClean="0"/>
          </a:p>
          <a:p>
            <a:pPr marL="0" indent="0">
              <a:lnSpc>
                <a:spcPct val="100000"/>
              </a:lnSpc>
              <a:spcBef>
                <a:spcPts val="0"/>
              </a:spcBef>
              <a:buFontTx/>
              <a:buNone/>
              <a:defRPr/>
            </a:pPr>
            <a:endParaRPr lang="en-US" dirty="0"/>
          </a:p>
        </p:txBody>
      </p:sp>
      <p:sp>
        <p:nvSpPr>
          <p:cNvPr id="4" name="Content Placeholder 2"/>
          <p:cNvSpPr txBox="1">
            <a:spLocks/>
          </p:cNvSpPr>
          <p:nvPr/>
        </p:nvSpPr>
        <p:spPr>
          <a:xfrm>
            <a:off x="467833" y="831764"/>
            <a:ext cx="6209413" cy="5590301"/>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20000"/>
              </a:lnSpc>
              <a:spcBef>
                <a:spcPts val="0"/>
              </a:spcBef>
              <a:buFontTx/>
              <a:buNone/>
              <a:defRPr/>
            </a:pPr>
            <a:r>
              <a:rPr lang="en-US" sz="2700" b="1" dirty="0" smtClean="0"/>
              <a:t>PART ONE: Looking to the Future</a:t>
            </a:r>
          </a:p>
          <a:p>
            <a:pPr marL="0" indent="0">
              <a:lnSpc>
                <a:spcPct val="120000"/>
              </a:lnSpc>
              <a:spcBef>
                <a:spcPts val="0"/>
              </a:spcBef>
              <a:buFontTx/>
              <a:buNone/>
              <a:defRPr/>
            </a:pPr>
            <a:endParaRPr lang="en-US" sz="2700" b="1" dirty="0" smtClean="0"/>
          </a:p>
          <a:p>
            <a:pPr marL="514350" indent="-514350">
              <a:lnSpc>
                <a:spcPct val="120000"/>
              </a:lnSpc>
              <a:spcBef>
                <a:spcPts val="0"/>
              </a:spcBef>
              <a:spcAft>
                <a:spcPts val="100"/>
              </a:spcAft>
              <a:buFont typeface="+mj-lt"/>
              <a:buAutoNum type="arabicPeriod"/>
              <a:defRPr/>
            </a:pPr>
            <a:r>
              <a:rPr lang="en-US" sz="2700" dirty="0" err="1" smtClean="0"/>
              <a:t>Te</a:t>
            </a:r>
            <a:r>
              <a:rPr lang="en-US" sz="2700" dirty="0" smtClean="0"/>
              <a:t> Mana o </a:t>
            </a:r>
            <a:r>
              <a:rPr lang="en-US" sz="2700" dirty="0" err="1" smtClean="0"/>
              <a:t>te</a:t>
            </a:r>
            <a:r>
              <a:rPr lang="en-US" sz="2700" dirty="0" smtClean="0"/>
              <a:t> </a:t>
            </a:r>
            <a:r>
              <a:rPr lang="en-US" sz="2700" dirty="0" err="1" smtClean="0"/>
              <a:t>Tiriti</a:t>
            </a:r>
            <a:r>
              <a:rPr lang="en-US" sz="2700" dirty="0" smtClean="0"/>
              <a:t> o Waitangi</a:t>
            </a:r>
          </a:p>
          <a:p>
            <a:pPr marL="514350" indent="-514350">
              <a:lnSpc>
                <a:spcPct val="120000"/>
              </a:lnSpc>
              <a:spcBef>
                <a:spcPts val="0"/>
              </a:spcBef>
              <a:spcAft>
                <a:spcPts val="100"/>
              </a:spcAft>
              <a:buFont typeface="+mj-lt"/>
              <a:buAutoNum type="arabicPeriod"/>
              <a:defRPr/>
            </a:pPr>
            <a:r>
              <a:rPr lang="en-US" sz="2700" dirty="0" smtClean="0"/>
              <a:t>National and International Navigation</a:t>
            </a:r>
          </a:p>
          <a:p>
            <a:pPr marL="514350" indent="-514350">
              <a:lnSpc>
                <a:spcPct val="120000"/>
              </a:lnSpc>
              <a:spcBef>
                <a:spcPts val="0"/>
              </a:spcBef>
              <a:spcAft>
                <a:spcPts val="100"/>
              </a:spcAft>
              <a:buFont typeface="+mj-lt"/>
              <a:buAutoNum type="arabicPeriod"/>
              <a:defRPr/>
            </a:pPr>
            <a:r>
              <a:rPr lang="en-US" sz="2700" dirty="0" smtClean="0"/>
              <a:t>Paradigm Shifts</a:t>
            </a:r>
          </a:p>
          <a:p>
            <a:pPr marL="514350" indent="-514350">
              <a:lnSpc>
                <a:spcPct val="120000"/>
              </a:lnSpc>
              <a:spcBef>
                <a:spcPts val="0"/>
              </a:spcBef>
              <a:spcAft>
                <a:spcPts val="100"/>
              </a:spcAft>
              <a:buFont typeface="+mj-lt"/>
              <a:buAutoNum type="arabicPeriod"/>
              <a:defRPr/>
            </a:pPr>
            <a:r>
              <a:rPr lang="en-US" sz="2700" dirty="0" smtClean="0"/>
              <a:t>Whānau </a:t>
            </a:r>
            <a:r>
              <a:rPr lang="en-US" sz="2700" dirty="0" err="1" smtClean="0"/>
              <a:t>Ora</a:t>
            </a:r>
            <a:r>
              <a:rPr lang="en-US" sz="2700" dirty="0" smtClean="0"/>
              <a:t>: Our Wellbeing Paradigm in Action</a:t>
            </a:r>
          </a:p>
          <a:p>
            <a:pPr marL="514350" indent="-514350">
              <a:lnSpc>
                <a:spcPct val="120000"/>
              </a:lnSpc>
              <a:spcBef>
                <a:spcPts val="0"/>
              </a:spcBef>
              <a:spcAft>
                <a:spcPts val="100"/>
              </a:spcAft>
              <a:buFont typeface="+mj-lt"/>
              <a:buAutoNum type="arabicPeriod"/>
              <a:defRPr/>
            </a:pPr>
            <a:r>
              <a:rPr lang="en-US" sz="2700" dirty="0" smtClean="0"/>
              <a:t>Transformation: Wellbeing System Responses</a:t>
            </a:r>
          </a:p>
          <a:p>
            <a:pPr marL="514350" indent="-514350">
              <a:lnSpc>
                <a:spcPct val="120000"/>
              </a:lnSpc>
              <a:spcBef>
                <a:spcPts val="0"/>
              </a:spcBef>
              <a:spcAft>
                <a:spcPts val="100"/>
              </a:spcAft>
              <a:buFont typeface="+mj-lt"/>
              <a:buAutoNum type="arabicPeriod"/>
              <a:defRPr/>
            </a:pPr>
            <a:r>
              <a:rPr lang="en-US" sz="2700" dirty="0" smtClean="0"/>
              <a:t>Kaupapa Māori Service Provision</a:t>
            </a:r>
          </a:p>
          <a:p>
            <a:pPr marL="514350" indent="-514350">
              <a:lnSpc>
                <a:spcPct val="120000"/>
              </a:lnSpc>
              <a:spcBef>
                <a:spcPts val="0"/>
              </a:spcBef>
              <a:spcAft>
                <a:spcPts val="100"/>
              </a:spcAft>
              <a:buFont typeface="+mj-lt"/>
              <a:buAutoNum type="arabicPeriod"/>
              <a:defRPr/>
            </a:pPr>
            <a:r>
              <a:rPr lang="en-US" sz="2700" dirty="0" smtClean="0"/>
              <a:t>Workforce</a:t>
            </a:r>
          </a:p>
          <a:p>
            <a:pPr marL="514350" indent="-514350">
              <a:lnSpc>
                <a:spcPct val="120000"/>
              </a:lnSpc>
              <a:spcBef>
                <a:spcPts val="0"/>
              </a:spcBef>
              <a:spcAft>
                <a:spcPts val="100"/>
              </a:spcAft>
              <a:buFont typeface="+mj-lt"/>
              <a:buAutoNum type="arabicPeriod"/>
              <a:defRPr/>
            </a:pPr>
            <a:r>
              <a:rPr lang="en-US" sz="2700" dirty="0" smtClean="0"/>
              <a:t>Suicide, Suicidality and Self-Harm</a:t>
            </a:r>
          </a:p>
          <a:p>
            <a:pPr marL="514350" indent="-514350">
              <a:lnSpc>
                <a:spcPct val="120000"/>
              </a:lnSpc>
              <a:spcBef>
                <a:spcPts val="0"/>
              </a:spcBef>
              <a:spcAft>
                <a:spcPts val="100"/>
              </a:spcAft>
              <a:buFont typeface="+mj-lt"/>
              <a:buAutoNum type="arabicPeriod"/>
              <a:defRPr/>
            </a:pPr>
            <a:r>
              <a:rPr lang="en-US" sz="2700" dirty="0" smtClean="0"/>
              <a:t>Alcohol, Other Drugs and Addiction</a:t>
            </a:r>
          </a:p>
          <a:p>
            <a:pPr marL="514350" indent="-514350">
              <a:lnSpc>
                <a:spcPct val="120000"/>
              </a:lnSpc>
              <a:spcBef>
                <a:spcPts val="0"/>
              </a:spcBef>
              <a:spcAft>
                <a:spcPts val="100"/>
              </a:spcAft>
              <a:buFont typeface="+mj-lt"/>
              <a:buAutoNum type="arabicPeriod"/>
              <a:defRPr/>
            </a:pPr>
            <a:r>
              <a:rPr lang="en-US" sz="2700" dirty="0" smtClean="0"/>
              <a:t>Responding to Trauma</a:t>
            </a:r>
          </a:p>
          <a:p>
            <a:pPr marL="514350" indent="-514350">
              <a:lnSpc>
                <a:spcPct val="120000"/>
              </a:lnSpc>
              <a:spcBef>
                <a:spcPts val="0"/>
              </a:spcBef>
              <a:spcAft>
                <a:spcPts val="100"/>
              </a:spcAft>
              <a:buFont typeface="+mj-lt"/>
              <a:buAutoNum type="arabicPeriod"/>
              <a:defRPr/>
            </a:pPr>
            <a:r>
              <a:rPr lang="en-US" sz="2700" dirty="0" smtClean="0"/>
              <a:t>Research</a:t>
            </a:r>
          </a:p>
          <a:p>
            <a:pPr marL="0" indent="0">
              <a:lnSpc>
                <a:spcPct val="100000"/>
              </a:lnSpc>
              <a:spcBef>
                <a:spcPts val="0"/>
              </a:spcBef>
              <a:buFontTx/>
              <a:buNone/>
              <a:defRPr/>
            </a:pPr>
            <a:endParaRPr lang="en-US" dirty="0" smtClean="0"/>
          </a:p>
          <a:p>
            <a:pPr marL="0" indent="0">
              <a:lnSpc>
                <a:spcPct val="100000"/>
              </a:lnSpc>
              <a:spcBef>
                <a:spcPts val="0"/>
              </a:spcBef>
              <a:buFontTx/>
              <a:buNone/>
              <a:defRPr/>
            </a:pPr>
            <a:endParaRPr lang="en-US" dirty="0" smtClean="0"/>
          </a:p>
          <a:p>
            <a:pPr marL="0" indent="0">
              <a:lnSpc>
                <a:spcPct val="100000"/>
              </a:lnSpc>
              <a:spcBef>
                <a:spcPts val="0"/>
              </a:spcBef>
              <a:buFontTx/>
              <a:buNone/>
              <a:defRPr/>
            </a:pPr>
            <a:endParaRPr lang="en-US" dirty="0" smtClean="0"/>
          </a:p>
          <a:p>
            <a:pPr marL="0" indent="0">
              <a:lnSpc>
                <a:spcPct val="100000"/>
              </a:lnSpc>
              <a:spcBef>
                <a:spcPts val="0"/>
              </a:spcBef>
              <a:buFontTx/>
              <a:buNone/>
              <a:defRPr/>
            </a:pPr>
            <a:endParaRPr lang="en-US" dirty="0"/>
          </a:p>
        </p:txBody>
      </p:sp>
      <p:pic>
        <p:nvPicPr>
          <p:cNvPr id="8" name="Picture 7"/>
          <p:cNvPicPr>
            <a:picLocks noChangeAspect="1"/>
          </p:cNvPicPr>
          <p:nvPr/>
        </p:nvPicPr>
        <p:blipFill>
          <a:blip r:embed="rId3"/>
          <a:stretch>
            <a:fillRect/>
          </a:stretch>
        </p:blipFill>
        <p:spPr>
          <a:xfrm>
            <a:off x="7485321" y="3827721"/>
            <a:ext cx="3518458" cy="23305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5984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766" y="1225021"/>
            <a:ext cx="10151533" cy="2604495"/>
          </a:xfrm>
        </p:spPr>
        <p:txBody>
          <a:bodyPr>
            <a:normAutofit fontScale="90000"/>
          </a:bodyPr>
          <a:lstStyle/>
          <a:p>
            <a:r>
              <a:rPr lang="en-NZ" cap="none" dirty="0" smtClean="0"/>
              <a:t>The responses and solutions reside in the realisation of treaty guarantees and </a:t>
            </a:r>
            <a:r>
              <a:rPr lang="en-NZ" cap="none" dirty="0" err="1" smtClean="0"/>
              <a:t>whānau</a:t>
            </a:r>
            <a:r>
              <a:rPr lang="en-NZ" cap="none" dirty="0" smtClean="0"/>
              <a:t>, </a:t>
            </a:r>
            <a:r>
              <a:rPr lang="en-NZ" cap="none" dirty="0" err="1" smtClean="0"/>
              <a:t>hapū</a:t>
            </a:r>
            <a:r>
              <a:rPr lang="en-NZ" cap="none" dirty="0" smtClean="0"/>
              <a:t>, iwi </a:t>
            </a:r>
            <a:r>
              <a:rPr lang="en-NZ" cap="none" dirty="0" err="1" smtClean="0"/>
              <a:t>rangatiratanga</a:t>
            </a:r>
            <a:r>
              <a:rPr lang="en-NZ" cap="none" dirty="0" smtClean="0"/>
              <a:t>/self-determination – [in] the development of alternative responses and ways to approach mental health and wellbeing.</a:t>
            </a:r>
            <a:r>
              <a:rPr lang="en-NZ" dirty="0"/>
              <a:t/>
            </a:r>
            <a:br>
              <a:rPr lang="en-NZ" dirty="0"/>
            </a:br>
            <a:endParaRPr lang="en-NZ" dirty="0"/>
          </a:p>
        </p:txBody>
      </p:sp>
      <p:sp>
        <p:nvSpPr>
          <p:cNvPr id="4" name="Text Placeholder 3"/>
          <p:cNvSpPr>
            <a:spLocks noGrp="1"/>
          </p:cNvSpPr>
          <p:nvPr>
            <p:ph type="body" sz="half" idx="2"/>
          </p:nvPr>
        </p:nvSpPr>
        <p:spPr>
          <a:xfrm>
            <a:off x="1138766" y="3600916"/>
            <a:ext cx="10151533" cy="679871"/>
          </a:xfrm>
        </p:spPr>
        <p:txBody>
          <a:bodyPr>
            <a:normAutofit/>
          </a:bodyPr>
          <a:lstStyle/>
          <a:p>
            <a:r>
              <a:rPr lang="en-NZ" sz="2400" dirty="0" err="1" smtClean="0"/>
              <a:t>Whanaunga</a:t>
            </a:r>
            <a:r>
              <a:rPr lang="en-NZ" sz="2400" dirty="0" smtClean="0"/>
              <a:t> </a:t>
            </a:r>
            <a:r>
              <a:rPr lang="en-NZ" sz="2400" dirty="0"/>
              <a:t>of someone with lived </a:t>
            </a:r>
            <a:r>
              <a:rPr lang="en-NZ" sz="2400" dirty="0" smtClean="0"/>
              <a:t>experience</a:t>
            </a:r>
            <a:endParaRPr lang="en-NZ" sz="2400" dirty="0"/>
          </a:p>
        </p:txBody>
      </p:sp>
      <p:sp>
        <p:nvSpPr>
          <p:cNvPr id="5" name="Title 1"/>
          <p:cNvSpPr txBox="1">
            <a:spLocks/>
          </p:cNvSpPr>
          <p:nvPr/>
        </p:nvSpPr>
        <p:spPr>
          <a:xfrm>
            <a:off x="2895599" y="376125"/>
            <a:ext cx="8610600" cy="6202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r>
              <a:rPr lang="en-NZ" b="1" dirty="0" smtClean="0"/>
              <a:t>		TE MANA O TE TIRITI O WAITANGI</a:t>
            </a:r>
            <a:endParaRPr lang="en-NZ" b="1" dirty="0"/>
          </a:p>
        </p:txBody>
      </p:sp>
    </p:spTree>
    <p:extLst>
      <p:ext uri="{BB962C8B-B14F-4D97-AF65-F5344CB8AC3E}">
        <p14:creationId xmlns:p14="http://schemas.microsoft.com/office/powerpoint/2010/main" val="268414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916" y="996421"/>
            <a:ext cx="10151533" cy="2604495"/>
          </a:xfrm>
        </p:spPr>
        <p:txBody>
          <a:bodyPr>
            <a:normAutofit fontScale="90000"/>
          </a:bodyPr>
          <a:lstStyle/>
          <a:p>
            <a:r>
              <a:rPr lang="en-NZ" cap="none" dirty="0" smtClean="0"/>
              <a:t>To do nothing, to continue on the same trajectory, is to fail. Iwi leaders have a stake in the ground – </a:t>
            </a:r>
            <a:r>
              <a:rPr lang="en-NZ" cap="none" dirty="0" err="1" smtClean="0"/>
              <a:t>pou</a:t>
            </a:r>
            <a:r>
              <a:rPr lang="en-NZ" cap="none" dirty="0" smtClean="0"/>
              <a:t> a </a:t>
            </a:r>
            <a:r>
              <a:rPr lang="en-NZ" cap="none" dirty="0" err="1" smtClean="0"/>
              <a:t>kia</a:t>
            </a:r>
            <a:r>
              <a:rPr lang="en-NZ" cap="none" dirty="0" smtClean="0"/>
              <a:t> </a:t>
            </a:r>
            <a:r>
              <a:rPr lang="en-NZ" cap="none" dirty="0" err="1" smtClean="0"/>
              <a:t>tina</a:t>
            </a:r>
            <a:r>
              <a:rPr lang="en-NZ" cap="none" dirty="0" smtClean="0"/>
              <a:t> – that this state of </a:t>
            </a:r>
            <a:r>
              <a:rPr lang="en-NZ" cap="none" dirty="0" err="1" smtClean="0"/>
              <a:t>unwellness</a:t>
            </a:r>
            <a:r>
              <a:rPr lang="en-NZ" cap="none" dirty="0" smtClean="0"/>
              <a:t> is not a legacy that we can pass on to future generations. </a:t>
            </a:r>
            <a:r>
              <a:rPr lang="en-NZ" dirty="0"/>
              <a:t/>
            </a:r>
            <a:br>
              <a:rPr lang="en-NZ" dirty="0"/>
            </a:br>
            <a:endParaRPr lang="en-NZ" dirty="0"/>
          </a:p>
        </p:txBody>
      </p:sp>
      <p:sp>
        <p:nvSpPr>
          <p:cNvPr id="4" name="Text Placeholder 3"/>
          <p:cNvSpPr>
            <a:spLocks noGrp="1"/>
          </p:cNvSpPr>
          <p:nvPr>
            <p:ph type="body" sz="half" idx="2"/>
          </p:nvPr>
        </p:nvSpPr>
        <p:spPr>
          <a:xfrm>
            <a:off x="1195917" y="3415178"/>
            <a:ext cx="10151533" cy="679871"/>
          </a:xfrm>
        </p:spPr>
        <p:txBody>
          <a:bodyPr>
            <a:normAutofit/>
          </a:bodyPr>
          <a:lstStyle/>
          <a:p>
            <a:r>
              <a:rPr lang="en-NZ" sz="2400" dirty="0" smtClean="0"/>
              <a:t>Māori </a:t>
            </a:r>
            <a:r>
              <a:rPr lang="en-NZ" sz="2400" dirty="0"/>
              <a:t>organisation/service </a:t>
            </a:r>
            <a:r>
              <a:rPr lang="en-NZ" sz="2400" dirty="0" smtClean="0"/>
              <a:t>provider/group</a:t>
            </a:r>
            <a:endParaRPr lang="en-NZ" sz="2400" dirty="0"/>
          </a:p>
        </p:txBody>
      </p:sp>
      <p:sp>
        <p:nvSpPr>
          <p:cNvPr id="5" name="Title 1"/>
          <p:cNvSpPr txBox="1">
            <a:spLocks/>
          </p:cNvSpPr>
          <p:nvPr/>
        </p:nvSpPr>
        <p:spPr>
          <a:xfrm>
            <a:off x="2895599" y="376125"/>
            <a:ext cx="8610600" cy="6202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r>
              <a:rPr lang="en-NZ" b="1" dirty="0" smtClean="0"/>
              <a:t>		TE MANA O TE TIRITI O WAITANGI</a:t>
            </a:r>
            <a:endParaRPr lang="en-NZ" b="1" dirty="0"/>
          </a:p>
        </p:txBody>
      </p:sp>
    </p:spTree>
    <p:extLst>
      <p:ext uri="{BB962C8B-B14F-4D97-AF65-F5344CB8AC3E}">
        <p14:creationId xmlns:p14="http://schemas.microsoft.com/office/powerpoint/2010/main" val="294597101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2391</TotalTime>
  <Words>1185</Words>
  <Application>Microsoft Office PowerPoint</Application>
  <PresentationFormat>Widescreen</PresentationFormat>
  <Paragraphs>125</Paragraphs>
  <Slides>23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Century Gothic</vt:lpstr>
      <vt:lpstr>Vapor Trail</vt:lpstr>
      <vt:lpstr>WHAKAMANAWA:  Honouring the voices and stories of Māori who submitted to the 2018 Government Inquiry into Mental Health and Addiction in Aotearoa</vt:lpstr>
      <vt:lpstr>For those of us who are patients, hope is not a small thing. It is life and death. It is the difference between surviving and drowning. Between falling and rising. Hope is to our spirit as oxygen is to our bodies ... We need to be surrounded by those who see our strengths and what we can offer the world …</vt:lpstr>
      <vt:lpstr>WHAKAPAPA</vt:lpstr>
      <vt:lpstr>PowerPoint Presentation</vt:lpstr>
      <vt:lpstr>HONOURING MĀORI VOICE</vt:lpstr>
      <vt:lpstr>WHAKAMANAWA OVERVIEW</vt:lpstr>
      <vt:lpstr>PowerPoint Presentation</vt:lpstr>
      <vt:lpstr>The responses and solutions reside in the realisation of treaty guarantees and whānau, hapū, iwi rangatiratanga/self-determination – [in] the development of alternative responses and ways to approach mental health and wellbeing. </vt:lpstr>
      <vt:lpstr>To do nothing, to continue on the same trajectory, is to fail. Iwi leaders have a stake in the ground – pou a kia tina – that this state of unwellness is not a legacy that we can pass on to future generations.  </vt:lpstr>
      <vt:lpstr>[We are] committed to developing a true treaty of waitangi relationship [and that] is not about meeting contractual outcomes but wider than that. We want surety that [named iwi] will be given equal rights to support [named iwi] whānau; and this is appropriate for all iwi. </vt:lpstr>
      <vt:lpstr>PowerPoint Presentation</vt:lpstr>
      <vt:lpstr>There needs to be secure healthy housing for everyone so that communities can grow, develop and thrive. There needs to be flexible, meaningful work for everyone. Every citizen needs to have many opportunities to reflect and build on their identity, culture and relationships. Schools can play a part in this as hubs of the community with community-based adult education and continuing learning opportunities. [There needs to be] more focus on sustainable living and social justice rather than the hyper-focus on economic growth. </vt:lpstr>
      <vt:lpstr>We can whakamana our whānau by restoring and returning to our indigeneity as imbued through kawa oranga. [We have] integral rites across the lifecourse continuum, and te reo me ō̄na tikanga, that instill deep connections to the natural and spiritual worlds.  </vt:lpstr>
      <vt:lpstr>Unless we shift our thinking, we won’t shift our practice.   </vt:lpstr>
      <vt:lpstr>In the midst of crisis, pain, trauma and trouble your eyes turn to possibility. You see past the diagnosis, the addiction, maybe the gang patch, their last criminal offence and the chaotic situation. You see the person and their whānau. You hold hope and see the sunshine for those who may not have the energy or will at that moment to see it for themselves. </vt:lpstr>
      <vt:lpstr>The integration point across all of the services is the practice of a Whānau Ora model. The strength[s] of … [our] organisation … [are] the multiple range of services it offers, [having] a strong relationship and networks with its community, as well as being governed by three of the iwi of the area. This means that the referral point might be an individual but … [the] approach is to work with that individual and their whānau, utilising its many connection points (internally and externally). </vt:lpstr>
      <vt:lpstr>They’ve given me the right to be me.  </vt:lpstr>
      <vt:lpstr>Addressing the cultural, environmental, socio-economic and historical factors that have impacted the mental wellbeing of Māori, through cultural paradigms such as whakawhanaungatanga, has been the domain of Kaupapa Māori mental health services for decades.  </vt:lpstr>
      <vt:lpstr>[We are] one of the few remaining iwi providers of mental health and addiction services … the environment is becoming increasingly difficult to maintain a culturally lead, clinically sound and financially sustainable service … [it] has seen a growing number of national providers establish their services … as they leverage their economies of scale but this has not always lead to improved services for our tāngata. Iwi providers are slowly being squeezed out from supporting their own whānau, which is unacceptable.  </vt:lpstr>
      <vt:lpstr>We would have a Rehab centre for AOD that was Kaupapa Māori-based and tikanga-based. We would have Kaupapa Māori and tikanga-based residential respite located in the bush. Because going away to Rehab is a barrier for some of our whānau. So in an ideal world they would not have to go away to [named city]or to the Salvation Army service.  </vt:lpstr>
      <vt:lpstr>WE ARE DONE</vt:lpstr>
      <vt:lpstr>Reducing suicide should not be a focus of specific services, but should be an outcome of wellbeing strategies in all services. Schools, all healthcare services including service for older people, community and inpatient services, rural and urban services, prisons [and] local authorities need to work together towards the same thing. The message should be about everyone’s life having worth. </vt:lpstr>
      <vt:lpstr>Conclusion</vt:lpstr>
    </vt:vector>
  </TitlesOfParts>
  <Company>Victoria University of Wellington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WHAKAMANAWA:  Honouring the voices and stories of Māori who submitted to the 2018 Government Inquiry into Mental Health and Addiction in Aotearoa</dc:title>
  <dc:creator>Lynne Russell</dc:creator>
  <cp:lastModifiedBy>Lynne Russell</cp:lastModifiedBy>
  <cp:revision>96</cp:revision>
  <dcterms:created xsi:type="dcterms:W3CDTF">2019-03-25T20:51:29Z</dcterms:created>
  <dcterms:modified xsi:type="dcterms:W3CDTF">2019-08-20T01:15:56Z</dcterms:modified>
</cp:coreProperties>
</file>